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ebp" ContentType="image/webp"/>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57" r:id="rId3"/>
    <p:sldId id="259" r:id="rId4"/>
    <p:sldId id="260" r:id="rId5"/>
    <p:sldId id="258" r:id="rId6"/>
    <p:sldId id="262" r:id="rId7"/>
    <p:sldId id="261" r:id="rId8"/>
    <p:sldId id="271" r:id="rId9"/>
    <p:sldId id="272" r:id="rId10"/>
    <p:sldId id="264" r:id="rId11"/>
    <p:sldId id="270" r:id="rId12"/>
    <p:sldId id="265" r:id="rId13"/>
    <p:sldId id="279" r:id="rId14"/>
    <p:sldId id="266" r:id="rId15"/>
    <p:sldId id="267" r:id="rId16"/>
    <p:sldId id="273" r:id="rId17"/>
    <p:sldId id="275" r:id="rId18"/>
    <p:sldId id="276" r:id="rId19"/>
    <p:sldId id="277" r:id="rId20"/>
    <p:sldId id="278" r:id="rId21"/>
    <p:sldId id="268" r:id="rId22"/>
  </p:sldIdLst>
  <p:sldSz cx="18288000" cy="10287000"/>
  <p:notesSz cx="6858000" cy="9144000"/>
  <p:embeddedFontLst>
    <p:embeddedFont>
      <p:font typeface="Open Sauce" panose="020B0604020202020204" charset="0"/>
      <p:regular r:id="rId24"/>
    </p:embeddedFont>
    <p:embeddedFont>
      <p:font typeface="Open Sauce Bold" panose="020B0604020202020204" charset="0"/>
      <p:regular r:id="rId25"/>
    </p:embeddedFont>
    <p:embeddedFont>
      <p:font typeface="Roboto" panose="02000000000000000000" pitchFamily="2" charset="0"/>
      <p:regular r:id="rId26"/>
      <p:bold r:id="rId27"/>
      <p:italic r:id="rId28"/>
      <p:bold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F14D"/>
    <a:srgbClr val="136759"/>
    <a:srgbClr val="FDFBFB"/>
    <a:srgbClr val="AAEF39"/>
    <a:srgbClr val="1A8060"/>
    <a:srgbClr val="ACF747"/>
    <a:srgbClr val="A6F73B"/>
    <a:srgbClr val="82DD09"/>
    <a:srgbClr val="8DF00A"/>
    <a:srgbClr val="A7F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1223" autoAdjust="0"/>
  </p:normalViewPr>
  <p:slideViewPr>
    <p:cSldViewPr>
      <p:cViewPr varScale="1">
        <p:scale>
          <a:sx n="49" d="100"/>
          <a:sy n="49" d="100"/>
        </p:scale>
        <p:origin x="1042" y="1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451AF6-1E33-4EC1-B16D-C39050DF7460}" type="datetimeFigureOut">
              <a:rPr lang="en-IN" smtClean="0"/>
              <a:t>05-10-2024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4C2AEA-3DAA-4185-80BA-B51F5C42A274}" type="slidenum">
              <a:rPr lang="en-IN" smtClean="0"/>
              <a:t>‹#›</a:t>
            </a:fld>
            <a:endParaRPr lang="en-IN"/>
          </a:p>
        </p:txBody>
      </p:sp>
    </p:spTree>
    <p:extLst>
      <p:ext uri="{BB962C8B-B14F-4D97-AF65-F5344CB8AC3E}">
        <p14:creationId xmlns:p14="http://schemas.microsoft.com/office/powerpoint/2010/main" val="1504259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RobotoLight"/>
              </a:rPr>
              <a:t>Map Citation: City of Chicago [map]. "</a:t>
            </a:r>
            <a:r>
              <a:rPr lang="en-US" b="0" i="0" dirty="0">
                <a:effectLst/>
                <a:latin typeface="Roboto" panose="02000000000000000000" pitchFamily="2" charset="0"/>
              </a:rPr>
              <a:t>Neighborhood boundaries in Chicago, as developed by the Office of Tourism</a:t>
            </a:r>
            <a:r>
              <a:rPr lang="en-US" b="0" i="0" dirty="0">
                <a:solidFill>
                  <a:srgbClr val="333333"/>
                </a:solidFill>
                <a:effectLst/>
                <a:latin typeface="RobotoLight"/>
              </a:rPr>
              <a:t>."  Last updated July 2018.</a:t>
            </a:r>
            <a:r>
              <a:rPr lang="en-US" b="0" i="1" dirty="0">
                <a:solidFill>
                  <a:srgbClr val="333333"/>
                </a:solidFill>
                <a:effectLst/>
                <a:latin typeface="RobotoBold"/>
              </a:rPr>
              <a:t> &lt;</a:t>
            </a:r>
            <a:r>
              <a:rPr lang="en-US" b="0" i="0" dirty="0">
                <a:solidFill>
                  <a:srgbClr val="333333"/>
                </a:solidFill>
                <a:effectLst/>
                <a:latin typeface="RobotoLight"/>
              </a:rPr>
              <a:t>https://data.cityofchicago.org/d/bbvz-uum9?category=Facilities-Geographic-Boundaries&amp;view_name=Boundaries-Neighborhoods&gt; (accessed September 28, 2024).</a:t>
            </a:r>
            <a:endParaRPr lang="en-IN" dirty="0"/>
          </a:p>
        </p:txBody>
      </p:sp>
      <p:sp>
        <p:nvSpPr>
          <p:cNvPr id="4" name="Slide Number Placeholder 3"/>
          <p:cNvSpPr>
            <a:spLocks noGrp="1"/>
          </p:cNvSpPr>
          <p:nvPr>
            <p:ph type="sldNum" sz="quarter" idx="5"/>
          </p:nvPr>
        </p:nvSpPr>
        <p:spPr/>
        <p:txBody>
          <a:bodyPr/>
          <a:lstStyle/>
          <a:p>
            <a:fld id="{854C2AEA-3DAA-4185-80BA-B51F5C42A274}" type="slidenum">
              <a:rPr lang="en-IN" smtClean="0"/>
              <a:t>17</a:t>
            </a:fld>
            <a:endParaRPr lang="en-IN"/>
          </a:p>
        </p:txBody>
      </p:sp>
    </p:spTree>
    <p:extLst>
      <p:ext uri="{BB962C8B-B14F-4D97-AF65-F5344CB8AC3E}">
        <p14:creationId xmlns:p14="http://schemas.microsoft.com/office/powerpoint/2010/main" val="3288058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RobotoLight"/>
              </a:rPr>
              <a:t>Map Citation: City of Chicago [map]. "</a:t>
            </a:r>
            <a:r>
              <a:rPr lang="en-US" b="0" i="0" dirty="0">
                <a:effectLst/>
                <a:latin typeface="Roboto" panose="02000000000000000000" pitchFamily="2" charset="0"/>
              </a:rPr>
              <a:t>Neighborhood boundaries in Chicago, as developed by the Office of Tourism</a:t>
            </a:r>
            <a:r>
              <a:rPr lang="en-US" b="0" i="0" dirty="0">
                <a:solidFill>
                  <a:srgbClr val="333333"/>
                </a:solidFill>
                <a:effectLst/>
                <a:latin typeface="RobotoLight"/>
              </a:rPr>
              <a:t>."  Last updated July 2018.</a:t>
            </a:r>
            <a:r>
              <a:rPr lang="en-US" b="0" i="1" dirty="0">
                <a:solidFill>
                  <a:srgbClr val="333333"/>
                </a:solidFill>
                <a:effectLst/>
                <a:latin typeface="RobotoBold"/>
              </a:rPr>
              <a:t> &lt;</a:t>
            </a:r>
            <a:r>
              <a:rPr lang="en-US" b="0" i="0" dirty="0">
                <a:solidFill>
                  <a:srgbClr val="333333"/>
                </a:solidFill>
                <a:effectLst/>
                <a:latin typeface="RobotoLight"/>
              </a:rPr>
              <a:t>https://data.cityofchicago.org/d/bbvz-uum9?category=Facilities-Geographic-Boundaries&amp;view_name=Boundaries-Neighborhoods&gt; (accessed September 28, 2024).</a:t>
            </a:r>
            <a:endParaRPr lang="en-IN" dirty="0"/>
          </a:p>
          <a:p>
            <a:endParaRPr lang="en-IN" dirty="0"/>
          </a:p>
        </p:txBody>
      </p:sp>
      <p:sp>
        <p:nvSpPr>
          <p:cNvPr id="4" name="Slide Number Placeholder 3"/>
          <p:cNvSpPr>
            <a:spLocks noGrp="1"/>
          </p:cNvSpPr>
          <p:nvPr>
            <p:ph type="sldNum" sz="quarter" idx="5"/>
          </p:nvPr>
        </p:nvSpPr>
        <p:spPr/>
        <p:txBody>
          <a:bodyPr/>
          <a:lstStyle/>
          <a:p>
            <a:fld id="{854C2AEA-3DAA-4185-80BA-B51F5C42A274}" type="slidenum">
              <a:rPr lang="en-IN" smtClean="0"/>
              <a:t>18</a:t>
            </a:fld>
            <a:endParaRPr lang="en-IN"/>
          </a:p>
        </p:txBody>
      </p:sp>
    </p:spTree>
    <p:extLst>
      <p:ext uri="{BB962C8B-B14F-4D97-AF65-F5344CB8AC3E}">
        <p14:creationId xmlns:p14="http://schemas.microsoft.com/office/powerpoint/2010/main" val="3486064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45.svg"/></Relationships>
</file>

<file path=ppt/slides/_rels/slide1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8.svg"/><Relationship Id="rId7" Type="http://schemas.openxmlformats.org/officeDocument/2006/relationships/image" Target="../media/image56.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sv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59.wmf"/><Relationship Id="rId3" Type="http://schemas.openxmlformats.org/officeDocument/2006/relationships/image" Target="../media/image36.png"/><Relationship Id="rId7" Type="http://schemas.openxmlformats.org/officeDocument/2006/relationships/oleObject" Target="file:///C:\Data%20Analytics%20Portfolio\Cyclistic%20Case%20Study\Start_Stations.html"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7.svg"/><Relationship Id="rId9" Type="http://schemas.openxmlformats.org/officeDocument/2006/relationships/image" Target="../media/image60.png"/></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8.sv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webp"/><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4.svg"/><Relationship Id="rId7" Type="http://schemas.openxmlformats.org/officeDocument/2006/relationships/hyperlink" Target="https://www.linkedin.com/in/smruti-arjani/" TargetMode="Externa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hyperlink" Target="https://github.com/Smruti272/Data-Analytics-Portfolio" TargetMode="External"/><Relationship Id="rId4" Type="http://schemas.openxmlformats.org/officeDocument/2006/relationships/image" Target="../media/image62.JPG"/><Relationship Id="rId9" Type="http://schemas.openxmlformats.org/officeDocument/2006/relationships/image" Target="../media/image66.pn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0.jpg"/><Relationship Id="rId5" Type="http://schemas.microsoft.com/office/2007/relationships/hdphoto" Target="../media/hdphoto1.wdp"/><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5.svg"/><Relationship Id="rId13" Type="http://schemas.microsoft.com/office/2007/relationships/hdphoto" Target="../media/hdphoto3.wdp"/><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8.png"/><Relationship Id="rId17" Type="http://schemas.openxmlformats.org/officeDocument/2006/relationships/image" Target="../media/image31.png"/><Relationship Id="rId2" Type="http://schemas.openxmlformats.org/officeDocument/2006/relationships/image" Target="../media/image19.jpeg"/><Relationship Id="rId16"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23.svg"/><Relationship Id="rId11" Type="http://schemas.microsoft.com/office/2007/relationships/hdphoto" Target="../media/hdphoto2.wdp"/><Relationship Id="rId5" Type="http://schemas.openxmlformats.org/officeDocument/2006/relationships/image" Target="../media/image22.png"/><Relationship Id="rId15" Type="http://schemas.microsoft.com/office/2007/relationships/hdphoto" Target="../media/hdphoto4.wdp"/><Relationship Id="rId10" Type="http://schemas.openxmlformats.org/officeDocument/2006/relationships/image" Target="../media/image27.pn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sv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5047759" y="3749017"/>
            <a:ext cx="3240241" cy="6504134"/>
          </a:xfrm>
          <a:custGeom>
            <a:avLst/>
            <a:gdLst/>
            <a:ahLst/>
            <a:cxnLst/>
            <a:rect l="l" t="t" r="r" b="b"/>
            <a:pathLst>
              <a:path w="3240241" h="6504134">
                <a:moveTo>
                  <a:pt x="0" y="0"/>
                </a:moveTo>
                <a:lnTo>
                  <a:pt x="3240241" y="0"/>
                </a:lnTo>
                <a:lnTo>
                  <a:pt x="3240241" y="6504133"/>
                </a:lnTo>
                <a:lnTo>
                  <a:pt x="0" y="6504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3032403" y="-1448305"/>
            <a:ext cx="5255597" cy="13183610"/>
            <a:chOff x="0" y="0"/>
            <a:chExt cx="1384190" cy="3472227"/>
          </a:xfrm>
          <a:solidFill>
            <a:srgbClr val="006666"/>
          </a:solidFill>
          <a:effectLst>
            <a:outerShdw blurRad="50800" dist="50800" dir="5400000" algn="ctr" rotWithShape="0">
              <a:srgbClr val="008080"/>
            </a:outerShdw>
          </a:effectLst>
        </p:grpSpPr>
        <p:sp>
          <p:nvSpPr>
            <p:cNvPr id="4" name="Freeform 4"/>
            <p:cNvSpPr/>
            <p:nvPr/>
          </p:nvSpPr>
          <p:spPr>
            <a:xfrm>
              <a:off x="0" y="0"/>
              <a:ext cx="1384190" cy="3472226"/>
            </a:xfrm>
            <a:custGeom>
              <a:avLst/>
              <a:gdLst/>
              <a:ahLst/>
              <a:cxnLst/>
              <a:rect l="l" t="t" r="r" b="b"/>
              <a:pathLst>
                <a:path w="1384190" h="3472226">
                  <a:moveTo>
                    <a:pt x="0" y="0"/>
                  </a:moveTo>
                  <a:lnTo>
                    <a:pt x="1384190" y="0"/>
                  </a:lnTo>
                  <a:lnTo>
                    <a:pt x="1384190" y="3472226"/>
                  </a:lnTo>
                  <a:lnTo>
                    <a:pt x="0" y="3472226"/>
                  </a:lnTo>
                  <a:close/>
                </a:path>
              </a:pathLst>
            </a:custGeom>
            <a:grpFill/>
          </p:spPr>
        </p:sp>
        <p:sp>
          <p:nvSpPr>
            <p:cNvPr id="5" name="TextBox 5"/>
            <p:cNvSpPr txBox="1"/>
            <p:nvPr/>
          </p:nvSpPr>
          <p:spPr>
            <a:xfrm>
              <a:off x="0" y="-19050"/>
              <a:ext cx="1384190" cy="3491277"/>
            </a:xfrm>
            <a:prstGeom prst="rect">
              <a:avLst/>
            </a:prstGeom>
            <a:grpFill/>
          </p:spPr>
          <p:txBody>
            <a:bodyPr lIns="50800" tIns="50800" rIns="50800" bIns="50800" rtlCol="0" anchor="ctr"/>
            <a:lstStyle/>
            <a:p>
              <a:pPr algn="ctr">
                <a:lnSpc>
                  <a:spcPts val="2859"/>
                </a:lnSpc>
              </a:pPr>
              <a:endParaRPr/>
            </a:p>
          </p:txBody>
        </p:sp>
      </p:grpSp>
      <p:sp>
        <p:nvSpPr>
          <p:cNvPr id="6" name="Freeform 6"/>
          <p:cNvSpPr/>
          <p:nvPr/>
        </p:nvSpPr>
        <p:spPr>
          <a:xfrm>
            <a:off x="9432880" y="1526000"/>
            <a:ext cx="7234999" cy="7234999"/>
          </a:xfrm>
          <a:custGeom>
            <a:avLst/>
            <a:gdLst/>
            <a:ahLst/>
            <a:cxnLst/>
            <a:rect l="l" t="t" r="r" b="b"/>
            <a:pathLst>
              <a:path w="7234999" h="7234999">
                <a:moveTo>
                  <a:pt x="0" y="0"/>
                </a:moveTo>
                <a:lnTo>
                  <a:pt x="7234999" y="0"/>
                </a:lnTo>
                <a:lnTo>
                  <a:pt x="7234999" y="7235000"/>
                </a:lnTo>
                <a:lnTo>
                  <a:pt x="0" y="72350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grpSp>
        <p:nvGrpSpPr>
          <p:cNvPr id="10" name="Group 10"/>
          <p:cNvGrpSpPr/>
          <p:nvPr/>
        </p:nvGrpSpPr>
        <p:grpSpPr>
          <a:xfrm>
            <a:off x="1057434" y="3489494"/>
            <a:ext cx="85565" cy="4625805"/>
            <a:chOff x="0" y="0"/>
            <a:chExt cx="20803" cy="938233"/>
          </a:xfrm>
        </p:grpSpPr>
        <p:sp>
          <p:nvSpPr>
            <p:cNvPr id="11" name="Freeform 11"/>
            <p:cNvSpPr/>
            <p:nvPr/>
          </p:nvSpPr>
          <p:spPr>
            <a:xfrm>
              <a:off x="0" y="0"/>
              <a:ext cx="20803" cy="938233"/>
            </a:xfrm>
            <a:custGeom>
              <a:avLst/>
              <a:gdLst/>
              <a:ahLst/>
              <a:cxnLst/>
              <a:rect l="l" t="t" r="r" b="b"/>
              <a:pathLst>
                <a:path w="20803" h="938233">
                  <a:moveTo>
                    <a:pt x="0" y="0"/>
                  </a:moveTo>
                  <a:lnTo>
                    <a:pt x="20803" y="0"/>
                  </a:lnTo>
                  <a:lnTo>
                    <a:pt x="20803" y="938233"/>
                  </a:lnTo>
                  <a:lnTo>
                    <a:pt x="0" y="938233"/>
                  </a:lnTo>
                  <a:close/>
                </a:path>
              </a:pathLst>
            </a:custGeom>
            <a:solidFill>
              <a:srgbClr val="123D33"/>
            </a:solidFill>
            <a:ln cap="sq">
              <a:noFill/>
              <a:prstDash val="solid"/>
              <a:miter/>
            </a:ln>
          </p:spPr>
        </p:sp>
        <p:sp>
          <p:nvSpPr>
            <p:cNvPr id="12" name="TextBox 12"/>
            <p:cNvSpPr txBox="1"/>
            <p:nvPr/>
          </p:nvSpPr>
          <p:spPr>
            <a:xfrm>
              <a:off x="0" y="-19050"/>
              <a:ext cx="20803" cy="95728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3" name="TextBox 13"/>
          <p:cNvSpPr txBox="1"/>
          <p:nvPr/>
        </p:nvSpPr>
        <p:spPr>
          <a:xfrm>
            <a:off x="1387520" y="3346620"/>
            <a:ext cx="8176397" cy="2551019"/>
          </a:xfrm>
          <a:prstGeom prst="rect">
            <a:avLst/>
          </a:prstGeom>
        </p:spPr>
        <p:txBody>
          <a:bodyPr wrap="square" lIns="0" tIns="0" rIns="0" bIns="0" rtlCol="0" anchor="t">
            <a:spAutoFit/>
          </a:bodyPr>
          <a:lstStyle/>
          <a:p>
            <a:pPr algn="l">
              <a:lnSpc>
                <a:spcPts val="10510"/>
              </a:lnSpc>
            </a:pPr>
            <a:r>
              <a:rPr lang="en-US" sz="6600" b="1" spc="-150" dirty="0" err="1">
                <a:solidFill>
                  <a:srgbClr val="191919"/>
                </a:solidFill>
                <a:latin typeface="Open Sauce Bold"/>
                <a:ea typeface="Open Sauce Bold"/>
                <a:cs typeface="Open Sauce Bold"/>
                <a:sym typeface="Open Sauce Bold"/>
              </a:rPr>
              <a:t>Cyclistic</a:t>
            </a:r>
            <a:r>
              <a:rPr lang="en-US" sz="6600" b="1" spc="-150" dirty="0">
                <a:solidFill>
                  <a:srgbClr val="191919"/>
                </a:solidFill>
                <a:latin typeface="Open Sauce Bold"/>
                <a:ea typeface="Open Sauce Bold"/>
                <a:cs typeface="Open Sauce Bold"/>
                <a:sym typeface="Open Sauce Bold"/>
              </a:rPr>
              <a:t> Bike-Share Case study</a:t>
            </a:r>
          </a:p>
        </p:txBody>
      </p:sp>
      <p:sp>
        <p:nvSpPr>
          <p:cNvPr id="16" name="TextBox 16"/>
          <p:cNvSpPr txBox="1"/>
          <p:nvPr/>
        </p:nvSpPr>
        <p:spPr>
          <a:xfrm>
            <a:off x="1472106" y="5897639"/>
            <a:ext cx="6832368" cy="462947"/>
          </a:xfrm>
          <a:prstGeom prst="rect">
            <a:avLst/>
          </a:prstGeom>
        </p:spPr>
        <p:txBody>
          <a:bodyPr lIns="0" tIns="0" rIns="0" bIns="0" rtlCol="0" anchor="t">
            <a:spAutoFit/>
          </a:bodyPr>
          <a:lstStyle/>
          <a:p>
            <a:pPr algn="l">
              <a:lnSpc>
                <a:spcPts val="4195"/>
              </a:lnSpc>
            </a:pPr>
            <a:r>
              <a:rPr lang="en-US" sz="2000" spc="241" dirty="0">
                <a:solidFill>
                  <a:srgbClr val="191919"/>
                </a:solidFill>
                <a:latin typeface="Open Sauce"/>
                <a:ea typeface="Open Sauce"/>
                <a:cs typeface="Open Sauce"/>
                <a:sym typeface="Open Sauce"/>
              </a:rPr>
              <a:t>Google Data Analytics Capstone Project</a:t>
            </a:r>
          </a:p>
        </p:txBody>
      </p:sp>
      <p:pic>
        <p:nvPicPr>
          <p:cNvPr id="22" name="Picture 21">
            <a:extLst>
              <a:ext uri="{FF2B5EF4-FFF2-40B4-BE49-F238E27FC236}">
                <a16:creationId xmlns:a16="http://schemas.microsoft.com/office/drawing/2014/main" id="{411E010C-D6CF-4BFA-9DB6-4833F82D8E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93024" y="1957385"/>
            <a:ext cx="6372225" cy="6372225"/>
          </a:xfrm>
          <a:prstGeom prst="rect">
            <a:avLst/>
          </a:prstGeom>
        </p:spPr>
      </p:pic>
      <p:sp>
        <p:nvSpPr>
          <p:cNvPr id="23" name="TextBox 16">
            <a:extLst>
              <a:ext uri="{FF2B5EF4-FFF2-40B4-BE49-F238E27FC236}">
                <a16:creationId xmlns:a16="http://schemas.microsoft.com/office/drawing/2014/main" id="{733CAAD2-49F3-41C1-AD1F-561EC8EDFCB9}"/>
              </a:ext>
            </a:extLst>
          </p:cNvPr>
          <p:cNvSpPr txBox="1"/>
          <p:nvPr/>
        </p:nvSpPr>
        <p:spPr>
          <a:xfrm>
            <a:off x="1387520" y="7001084"/>
            <a:ext cx="6832368" cy="1001556"/>
          </a:xfrm>
          <a:prstGeom prst="rect">
            <a:avLst/>
          </a:prstGeom>
        </p:spPr>
        <p:txBody>
          <a:bodyPr lIns="0" tIns="0" rIns="0" bIns="0" rtlCol="0" anchor="t">
            <a:spAutoFit/>
          </a:bodyPr>
          <a:lstStyle/>
          <a:p>
            <a:pPr algn="l">
              <a:lnSpc>
                <a:spcPts val="4195"/>
              </a:lnSpc>
            </a:pPr>
            <a:r>
              <a:rPr lang="en-US" spc="241" dirty="0">
                <a:solidFill>
                  <a:srgbClr val="191919"/>
                </a:solidFill>
                <a:latin typeface="Open Sauce"/>
                <a:ea typeface="Open Sauce"/>
                <a:cs typeface="Open Sauce"/>
                <a:sym typeface="Open Sauce"/>
              </a:rPr>
              <a:t>Presented by</a:t>
            </a:r>
          </a:p>
          <a:p>
            <a:pPr algn="l">
              <a:lnSpc>
                <a:spcPts val="4195"/>
              </a:lnSpc>
            </a:pPr>
            <a:r>
              <a:rPr lang="en-US" spc="241" dirty="0" err="1">
                <a:solidFill>
                  <a:srgbClr val="191919"/>
                </a:solidFill>
                <a:latin typeface="Open Sauce"/>
                <a:ea typeface="Open Sauce"/>
                <a:cs typeface="Open Sauce"/>
                <a:sym typeface="Open Sauce"/>
              </a:rPr>
              <a:t>Smruti</a:t>
            </a:r>
            <a:r>
              <a:rPr lang="en-US" spc="241" dirty="0">
                <a:solidFill>
                  <a:srgbClr val="191919"/>
                </a:solidFill>
                <a:latin typeface="Open Sauce"/>
                <a:ea typeface="Open Sauce"/>
                <a:cs typeface="Open Sauce"/>
                <a:sym typeface="Open Sauce"/>
              </a:rPr>
              <a:t> </a:t>
            </a:r>
            <a:r>
              <a:rPr lang="en-US" spc="241" dirty="0" err="1">
                <a:solidFill>
                  <a:srgbClr val="191919"/>
                </a:solidFill>
                <a:latin typeface="Open Sauce"/>
                <a:ea typeface="Open Sauce"/>
                <a:cs typeface="Open Sauce"/>
                <a:sym typeface="Open Sauce"/>
              </a:rPr>
              <a:t>Arjani</a:t>
            </a:r>
            <a:endParaRPr lang="en-US" spc="241" dirty="0">
              <a:solidFill>
                <a:srgbClr val="191919"/>
              </a:solidFill>
              <a:latin typeface="Open Sauce"/>
              <a:ea typeface="Open Sauce"/>
              <a:cs typeface="Open Sauce"/>
              <a:sym typeface="Open Sauc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14994300" y="3675559"/>
            <a:ext cx="3293700" cy="6611441"/>
          </a:xfrm>
          <a:custGeom>
            <a:avLst/>
            <a:gdLst/>
            <a:ahLst/>
            <a:cxnLst/>
            <a:rect l="l" t="t" r="r" b="b"/>
            <a:pathLst>
              <a:path w="3293700" h="6611441">
                <a:moveTo>
                  <a:pt x="0" y="0"/>
                </a:moveTo>
                <a:lnTo>
                  <a:pt x="3293700" y="0"/>
                </a:lnTo>
                <a:lnTo>
                  <a:pt x="3293700" y="6611441"/>
                </a:lnTo>
                <a:lnTo>
                  <a:pt x="0" y="6611441"/>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grpSp>
        <p:nvGrpSpPr>
          <p:cNvPr id="4" name="Group 4"/>
          <p:cNvGrpSpPr/>
          <p:nvPr/>
        </p:nvGrpSpPr>
        <p:grpSpPr>
          <a:xfrm>
            <a:off x="-2364371" y="-2474096"/>
            <a:ext cx="5578401" cy="5578401"/>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id="6" name="TextBox 6"/>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7" name="Group 7"/>
          <p:cNvGrpSpPr/>
          <p:nvPr/>
        </p:nvGrpSpPr>
        <p:grpSpPr>
          <a:xfrm>
            <a:off x="1256350" y="3876969"/>
            <a:ext cx="1010697" cy="101069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id="9" name="TextBox 9"/>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10" name="Group 10"/>
          <p:cNvGrpSpPr/>
          <p:nvPr/>
        </p:nvGrpSpPr>
        <p:grpSpPr>
          <a:xfrm>
            <a:off x="4856034" y="3348832"/>
            <a:ext cx="8575931" cy="3086100"/>
            <a:chOff x="0" y="0"/>
            <a:chExt cx="2258681" cy="812800"/>
          </a:xfrm>
        </p:grpSpPr>
        <p:sp>
          <p:nvSpPr>
            <p:cNvPr id="11" name="Freeform 11"/>
            <p:cNvSpPr/>
            <p:nvPr/>
          </p:nvSpPr>
          <p:spPr>
            <a:xfrm>
              <a:off x="0" y="0"/>
              <a:ext cx="2258682" cy="812800"/>
            </a:xfrm>
            <a:custGeom>
              <a:avLst/>
              <a:gdLst/>
              <a:ahLst/>
              <a:cxnLst/>
              <a:rect l="l" t="t" r="r" b="b"/>
              <a:pathLst>
                <a:path w="2258682" h="812800">
                  <a:moveTo>
                    <a:pt x="37013" y="0"/>
                  </a:moveTo>
                  <a:lnTo>
                    <a:pt x="2221669" y="0"/>
                  </a:lnTo>
                  <a:cubicBezTo>
                    <a:pt x="2231485" y="0"/>
                    <a:pt x="2240899" y="3900"/>
                    <a:pt x="2247841" y="10841"/>
                  </a:cubicBezTo>
                  <a:cubicBezTo>
                    <a:pt x="2254782" y="17782"/>
                    <a:pt x="2258682" y="27196"/>
                    <a:pt x="2258682" y="37013"/>
                  </a:cubicBezTo>
                  <a:lnTo>
                    <a:pt x="2258682" y="775787"/>
                  </a:lnTo>
                  <a:cubicBezTo>
                    <a:pt x="2258682" y="796229"/>
                    <a:pt x="2242110" y="812800"/>
                    <a:pt x="2221669" y="812800"/>
                  </a:cubicBezTo>
                  <a:lnTo>
                    <a:pt x="37013" y="812800"/>
                  </a:lnTo>
                  <a:cubicBezTo>
                    <a:pt x="27196" y="812800"/>
                    <a:pt x="17782" y="808900"/>
                    <a:pt x="10841" y="801959"/>
                  </a:cubicBezTo>
                  <a:cubicBezTo>
                    <a:pt x="3900" y="795018"/>
                    <a:pt x="0" y="785604"/>
                    <a:pt x="0" y="775787"/>
                  </a:cubicBezTo>
                  <a:lnTo>
                    <a:pt x="0" y="37013"/>
                  </a:lnTo>
                  <a:cubicBezTo>
                    <a:pt x="0" y="27196"/>
                    <a:pt x="3900" y="17782"/>
                    <a:pt x="10841" y="10841"/>
                  </a:cubicBezTo>
                  <a:cubicBezTo>
                    <a:pt x="17782" y="3900"/>
                    <a:pt x="27196" y="0"/>
                    <a:pt x="37013" y="0"/>
                  </a:cubicBezTo>
                  <a:close/>
                </a:path>
              </a:pathLst>
            </a:custGeom>
            <a:solidFill>
              <a:srgbClr val="106861"/>
            </a:solidFill>
            <a:ln w="66675" cap="rnd">
              <a:solidFill>
                <a:srgbClr val="FFFFFF"/>
              </a:solidFill>
              <a:prstDash val="solid"/>
              <a:round/>
            </a:ln>
          </p:spPr>
        </p:sp>
        <p:sp>
          <p:nvSpPr>
            <p:cNvPr id="12" name="TextBox 12"/>
            <p:cNvSpPr txBox="1"/>
            <p:nvPr/>
          </p:nvSpPr>
          <p:spPr>
            <a:xfrm>
              <a:off x="0" y="-28575"/>
              <a:ext cx="2258681" cy="841375"/>
            </a:xfrm>
            <a:prstGeom prst="rect">
              <a:avLst/>
            </a:prstGeom>
          </p:spPr>
          <p:txBody>
            <a:bodyPr lIns="50800" tIns="50800" rIns="50800" bIns="50800" rtlCol="0" anchor="ctr"/>
            <a:lstStyle/>
            <a:p>
              <a:pPr marL="0" lvl="0" indent="0" algn="ctr">
                <a:lnSpc>
                  <a:spcPts val="2484"/>
                </a:lnSpc>
                <a:spcBef>
                  <a:spcPct val="0"/>
                </a:spcBef>
              </a:pPr>
              <a:endParaRPr/>
            </a:p>
          </p:txBody>
        </p:sp>
      </p:grpSp>
      <p:sp>
        <p:nvSpPr>
          <p:cNvPr id="13" name="TextBox 13"/>
          <p:cNvSpPr txBox="1"/>
          <p:nvPr/>
        </p:nvSpPr>
        <p:spPr>
          <a:xfrm>
            <a:off x="5317592" y="3676944"/>
            <a:ext cx="7694557" cy="1916679"/>
          </a:xfrm>
          <a:prstGeom prst="rect">
            <a:avLst/>
          </a:prstGeom>
        </p:spPr>
        <p:txBody>
          <a:bodyPr lIns="0" tIns="0" rIns="0" bIns="0" rtlCol="0" anchor="t">
            <a:spAutoFit/>
          </a:bodyPr>
          <a:lstStyle/>
          <a:p>
            <a:pPr algn="ctr">
              <a:lnSpc>
                <a:spcPts val="16333"/>
              </a:lnSpc>
              <a:spcBef>
                <a:spcPct val="0"/>
              </a:spcBef>
            </a:pPr>
            <a:r>
              <a:rPr lang="en-US" sz="11835" b="1" dirty="0">
                <a:solidFill>
                  <a:srgbClr val="FFFFFF"/>
                </a:solidFill>
                <a:latin typeface="Open Sauce Bold"/>
                <a:ea typeface="Open Sauce Bold"/>
                <a:cs typeface="Open Sauce Bold"/>
                <a:sym typeface="Open Sauce Bold"/>
              </a:rPr>
              <a:t>Analyze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FBFA735C-B75B-4EEA-B5D0-D3BC0A13D12B}"/>
              </a:ext>
            </a:extLst>
          </p:cNvPr>
          <p:cNvSpPr>
            <a:spLocks noGrp="1"/>
          </p:cNvSpPr>
          <p:nvPr>
            <p:ph type="title"/>
          </p:nvPr>
        </p:nvSpPr>
        <p:spPr>
          <a:xfrm>
            <a:off x="5410597" y="719273"/>
            <a:ext cx="6347131" cy="2614477"/>
          </a:xfrm>
        </p:spPr>
        <p:txBody>
          <a:bodyPr>
            <a:noAutofit/>
          </a:bodyPr>
          <a:lstStyle/>
          <a:p>
            <a:r>
              <a:rPr lang="en-CA" sz="9600" dirty="0"/>
              <a:t>40,03,086 ~ 4 million</a:t>
            </a:r>
          </a:p>
        </p:txBody>
      </p:sp>
      <p:sp>
        <p:nvSpPr>
          <p:cNvPr id="40" name="Title 26">
            <a:extLst>
              <a:ext uri="{FF2B5EF4-FFF2-40B4-BE49-F238E27FC236}">
                <a16:creationId xmlns:a16="http://schemas.microsoft.com/office/drawing/2014/main" id="{DF30397E-E11C-4939-919A-C83ECF7C6835}"/>
              </a:ext>
            </a:extLst>
          </p:cNvPr>
          <p:cNvSpPr txBox="1">
            <a:spLocks/>
          </p:cNvSpPr>
          <p:nvPr/>
        </p:nvSpPr>
        <p:spPr>
          <a:xfrm>
            <a:off x="4114800" y="3390900"/>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a:t>Total Number of Rides in last 12 months</a:t>
            </a:r>
            <a:endParaRPr lang="en-CA" sz="3600" dirty="0"/>
          </a:p>
        </p:txBody>
      </p:sp>
      <p:sp>
        <p:nvSpPr>
          <p:cNvPr id="26" name="Isosceles Triangle 25">
            <a:extLst>
              <a:ext uri="{FF2B5EF4-FFF2-40B4-BE49-F238E27FC236}">
                <a16:creationId xmlns:a16="http://schemas.microsoft.com/office/drawing/2014/main" id="{9CF98241-5EA9-4507-AC31-3CEEDD125827}"/>
              </a:ext>
            </a:extLst>
          </p:cNvPr>
          <p:cNvSpPr/>
          <p:nvPr/>
        </p:nvSpPr>
        <p:spPr>
          <a:xfrm rot="10800000">
            <a:off x="-1866900" y="0"/>
            <a:ext cx="3733800" cy="3124200"/>
          </a:xfrm>
          <a:prstGeom prst="triangle">
            <a:avLst/>
          </a:prstGeom>
          <a:solidFill>
            <a:srgbClr val="1367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Diamond 27">
            <a:extLst>
              <a:ext uri="{FF2B5EF4-FFF2-40B4-BE49-F238E27FC236}">
                <a16:creationId xmlns:a16="http://schemas.microsoft.com/office/drawing/2014/main" id="{0299DFDF-2FE3-4594-BDE5-045533F2E4E4}"/>
              </a:ext>
            </a:extLst>
          </p:cNvPr>
          <p:cNvSpPr/>
          <p:nvPr/>
        </p:nvSpPr>
        <p:spPr>
          <a:xfrm>
            <a:off x="16002000" y="8229600"/>
            <a:ext cx="4572000" cy="4114800"/>
          </a:xfrm>
          <a:prstGeom prst="diamond">
            <a:avLst/>
          </a:prstGeom>
          <a:solidFill>
            <a:srgbClr val="B3F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9" name="Picture 8">
            <a:extLst>
              <a:ext uri="{FF2B5EF4-FFF2-40B4-BE49-F238E27FC236}">
                <a16:creationId xmlns:a16="http://schemas.microsoft.com/office/drawing/2014/main" id="{A3EB351C-F62E-6B59-7258-8E93D82F72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2198" y="4305300"/>
            <a:ext cx="8580804" cy="5797840"/>
          </a:xfrm>
          <a:prstGeom prst="rect">
            <a:avLst/>
          </a:prstGeom>
        </p:spPr>
      </p:pic>
    </p:spTree>
    <p:extLst>
      <p:ext uri="{BB962C8B-B14F-4D97-AF65-F5344CB8AC3E}">
        <p14:creationId xmlns:p14="http://schemas.microsoft.com/office/powerpoint/2010/main" val="1089731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10" name="TextBox 10"/>
          <p:cNvSpPr txBox="1"/>
          <p:nvPr/>
        </p:nvSpPr>
        <p:spPr>
          <a:xfrm>
            <a:off x="5257800" y="1497630"/>
            <a:ext cx="7258421" cy="950838"/>
          </a:xfrm>
          <a:prstGeom prst="rect">
            <a:avLst/>
          </a:prstGeom>
        </p:spPr>
        <p:txBody>
          <a:bodyPr wrap="square" lIns="0" tIns="0" rIns="0" bIns="0" rtlCol="0" anchor="t">
            <a:spAutoFit/>
          </a:bodyPr>
          <a:lstStyle/>
          <a:p>
            <a:pPr lvl="0" algn="ctr">
              <a:lnSpc>
                <a:spcPts val="6569"/>
              </a:lnSpc>
              <a:spcBef>
                <a:spcPct val="0"/>
              </a:spcBef>
            </a:pPr>
            <a:r>
              <a:rPr lang="en-CA" sz="9600" dirty="0"/>
              <a:t>5,19,00,904</a:t>
            </a:r>
            <a:endParaRPr lang="en-US" sz="9600" b="1" spc="-93" dirty="0">
              <a:solidFill>
                <a:srgbClr val="191919"/>
              </a:solidFill>
              <a:latin typeface="Open Sauce Bold"/>
              <a:ea typeface="Open Sauce Bold"/>
              <a:cs typeface="Open Sauce Bold"/>
              <a:sym typeface="Open Sauce Bold"/>
            </a:endParaRPr>
          </a:p>
        </p:txBody>
      </p:sp>
      <p:sp>
        <p:nvSpPr>
          <p:cNvPr id="11" name="TextBox 11"/>
          <p:cNvSpPr txBox="1"/>
          <p:nvPr/>
        </p:nvSpPr>
        <p:spPr>
          <a:xfrm>
            <a:off x="5514789" y="2780621"/>
            <a:ext cx="7543799" cy="423514"/>
          </a:xfrm>
          <a:prstGeom prst="rect">
            <a:avLst/>
          </a:prstGeom>
        </p:spPr>
        <p:txBody>
          <a:bodyPr wrap="square" lIns="0" tIns="0" rIns="0" bIns="0" rtlCol="0" anchor="t">
            <a:spAutoFit/>
          </a:bodyPr>
          <a:lstStyle/>
          <a:p>
            <a:pPr marL="0" lvl="0" indent="0" algn="l">
              <a:lnSpc>
                <a:spcPts val="3299"/>
              </a:lnSpc>
            </a:pPr>
            <a:r>
              <a:rPr lang="en-US" sz="3600" b="1" dirty="0">
                <a:solidFill>
                  <a:srgbClr val="343432"/>
                </a:solidFill>
                <a:latin typeface="Open Sauce"/>
                <a:ea typeface="Open Sauce"/>
                <a:cs typeface="Open Sauce"/>
                <a:sym typeface="Open Sauce"/>
              </a:rPr>
              <a:t>Total Ride Duration in minutes</a:t>
            </a:r>
          </a:p>
        </p:txBody>
      </p:sp>
      <p:sp>
        <p:nvSpPr>
          <p:cNvPr id="20" name="Freeform 28">
            <a:extLst>
              <a:ext uri="{FF2B5EF4-FFF2-40B4-BE49-F238E27FC236}">
                <a16:creationId xmlns:a16="http://schemas.microsoft.com/office/drawing/2014/main" id="{CC19E767-DE7A-4E42-BA1A-021EE248EC8F}"/>
              </a:ext>
            </a:extLst>
          </p:cNvPr>
          <p:cNvSpPr/>
          <p:nvPr/>
        </p:nvSpPr>
        <p:spPr>
          <a:xfrm flipH="1">
            <a:off x="14910781" y="0"/>
            <a:ext cx="3377219" cy="3377219"/>
          </a:xfrm>
          <a:custGeom>
            <a:avLst/>
            <a:gdLst/>
            <a:ahLst/>
            <a:cxnLst/>
            <a:rect l="l" t="t" r="r" b="b"/>
            <a:pathLst>
              <a:path w="3377219" h="3377219">
                <a:moveTo>
                  <a:pt x="3377219" y="0"/>
                </a:moveTo>
                <a:lnTo>
                  <a:pt x="0" y="0"/>
                </a:lnTo>
                <a:lnTo>
                  <a:pt x="0" y="3377219"/>
                </a:lnTo>
                <a:lnTo>
                  <a:pt x="3377219" y="3377219"/>
                </a:lnTo>
                <a:lnTo>
                  <a:pt x="3377219"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pSp>
        <p:nvGrpSpPr>
          <p:cNvPr id="21" name="Group 33">
            <a:extLst>
              <a:ext uri="{FF2B5EF4-FFF2-40B4-BE49-F238E27FC236}">
                <a16:creationId xmlns:a16="http://schemas.microsoft.com/office/drawing/2014/main" id="{25190BDB-9A52-4623-A7CF-DF36F7D0D79A}"/>
              </a:ext>
            </a:extLst>
          </p:cNvPr>
          <p:cNvGrpSpPr/>
          <p:nvPr/>
        </p:nvGrpSpPr>
        <p:grpSpPr>
          <a:xfrm>
            <a:off x="-575233" y="9258300"/>
            <a:ext cx="1614906" cy="1614906"/>
            <a:chOff x="0" y="0"/>
            <a:chExt cx="812800" cy="812800"/>
          </a:xfrm>
        </p:grpSpPr>
        <p:sp>
          <p:nvSpPr>
            <p:cNvPr id="22" name="Freeform 34">
              <a:extLst>
                <a:ext uri="{FF2B5EF4-FFF2-40B4-BE49-F238E27FC236}">
                  <a16:creationId xmlns:a16="http://schemas.microsoft.com/office/drawing/2014/main" id="{E179A58E-301D-4720-B2FE-F11D3D989D7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id="23" name="TextBox 35">
              <a:extLst>
                <a:ext uri="{FF2B5EF4-FFF2-40B4-BE49-F238E27FC236}">
                  <a16:creationId xmlns:a16="http://schemas.microsoft.com/office/drawing/2014/main" id="{C3B124C1-AD8D-4A3A-B2D4-8CA8DA44ABC6}"/>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pic>
        <p:nvPicPr>
          <p:cNvPr id="2054" name="Picture 6" descr="Time travel - Free travel icons">
            <a:extLst>
              <a:ext uri="{FF2B5EF4-FFF2-40B4-BE49-F238E27FC236}">
                <a16:creationId xmlns:a16="http://schemas.microsoft.com/office/drawing/2014/main" id="{C2EDAC73-924C-4782-ED47-A24433AA94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3240" y="902640"/>
            <a:ext cx="2951080" cy="295108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DD1865D-91EE-CA4D-F46D-C1D4642F7F27}"/>
              </a:ext>
            </a:extLst>
          </p:cNvPr>
          <p:cNvSpPr txBox="1"/>
          <p:nvPr/>
        </p:nvSpPr>
        <p:spPr>
          <a:xfrm>
            <a:off x="3301154" y="4838701"/>
            <a:ext cx="3456091" cy="1015663"/>
          </a:xfrm>
          <a:prstGeom prst="rect">
            <a:avLst/>
          </a:prstGeom>
          <a:noFill/>
        </p:spPr>
        <p:txBody>
          <a:bodyPr wrap="square" rtlCol="0">
            <a:spAutoFit/>
          </a:bodyPr>
          <a:lstStyle/>
          <a:p>
            <a:r>
              <a:rPr lang="en-IN" sz="6000" b="1" dirty="0">
                <a:solidFill>
                  <a:srgbClr val="136759"/>
                </a:solidFill>
                <a:latin typeface="Open Sauce" panose="020B0604020202020204" charset="0"/>
              </a:rPr>
              <a:t>Member</a:t>
            </a:r>
          </a:p>
        </p:txBody>
      </p:sp>
      <p:sp>
        <p:nvSpPr>
          <p:cNvPr id="3" name="TextBox 2">
            <a:extLst>
              <a:ext uri="{FF2B5EF4-FFF2-40B4-BE49-F238E27FC236}">
                <a16:creationId xmlns:a16="http://schemas.microsoft.com/office/drawing/2014/main" id="{901FE9AF-FD45-8987-ED43-0348576EB600}"/>
              </a:ext>
            </a:extLst>
          </p:cNvPr>
          <p:cNvSpPr txBox="1"/>
          <p:nvPr/>
        </p:nvSpPr>
        <p:spPr>
          <a:xfrm>
            <a:off x="10134600" y="4838700"/>
            <a:ext cx="3456091" cy="1015663"/>
          </a:xfrm>
          <a:prstGeom prst="rect">
            <a:avLst/>
          </a:prstGeom>
          <a:noFill/>
        </p:spPr>
        <p:txBody>
          <a:bodyPr wrap="square" rtlCol="0">
            <a:spAutoFit/>
          </a:bodyPr>
          <a:lstStyle/>
          <a:p>
            <a:r>
              <a:rPr lang="en-IN" sz="6000" b="1" dirty="0">
                <a:solidFill>
                  <a:srgbClr val="B3F14D"/>
                </a:solidFill>
                <a:latin typeface="Open Sauce" panose="020B0604020202020204" charset="0"/>
              </a:rPr>
              <a:t>Casual</a:t>
            </a:r>
          </a:p>
        </p:txBody>
      </p:sp>
      <p:sp>
        <p:nvSpPr>
          <p:cNvPr id="4" name="TextBox 3">
            <a:extLst>
              <a:ext uri="{FF2B5EF4-FFF2-40B4-BE49-F238E27FC236}">
                <a16:creationId xmlns:a16="http://schemas.microsoft.com/office/drawing/2014/main" id="{3EF4A756-AD6D-C0DC-D110-BF401E7E27E1}"/>
              </a:ext>
            </a:extLst>
          </p:cNvPr>
          <p:cNvSpPr txBox="1"/>
          <p:nvPr/>
        </p:nvSpPr>
        <p:spPr>
          <a:xfrm>
            <a:off x="1333499" y="6433280"/>
            <a:ext cx="7391400" cy="1323439"/>
          </a:xfrm>
          <a:prstGeom prst="rect">
            <a:avLst/>
          </a:prstGeom>
          <a:noFill/>
        </p:spPr>
        <p:txBody>
          <a:bodyPr wrap="square" rtlCol="0">
            <a:spAutoFit/>
          </a:bodyPr>
          <a:lstStyle/>
          <a:p>
            <a:pPr algn="ctr"/>
            <a:r>
              <a:rPr lang="en-IN" sz="8000" dirty="0"/>
              <a:t>3,06,09,442 Mins</a:t>
            </a:r>
          </a:p>
        </p:txBody>
      </p:sp>
      <p:sp>
        <p:nvSpPr>
          <p:cNvPr id="5" name="TextBox 4">
            <a:extLst>
              <a:ext uri="{FF2B5EF4-FFF2-40B4-BE49-F238E27FC236}">
                <a16:creationId xmlns:a16="http://schemas.microsoft.com/office/drawing/2014/main" id="{EF6BF4FF-1603-6A46-C56A-DD7ED6DE8CBE}"/>
              </a:ext>
            </a:extLst>
          </p:cNvPr>
          <p:cNvSpPr txBox="1"/>
          <p:nvPr/>
        </p:nvSpPr>
        <p:spPr>
          <a:xfrm>
            <a:off x="9894991" y="6424544"/>
            <a:ext cx="7391400" cy="1323439"/>
          </a:xfrm>
          <a:prstGeom prst="rect">
            <a:avLst/>
          </a:prstGeom>
          <a:noFill/>
        </p:spPr>
        <p:txBody>
          <a:bodyPr wrap="square" rtlCol="0">
            <a:spAutoFit/>
          </a:bodyPr>
          <a:lstStyle/>
          <a:p>
            <a:pPr algn="ctr"/>
            <a:r>
              <a:rPr lang="en-IN" sz="8000" dirty="0"/>
              <a:t>2,12,91,462 Mins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3234E-DC57-92AC-B2C2-BFA903F6A069}"/>
              </a:ext>
            </a:extLst>
          </p:cNvPr>
          <p:cNvSpPr>
            <a:spLocks noGrp="1"/>
          </p:cNvSpPr>
          <p:nvPr>
            <p:ph type="title"/>
          </p:nvPr>
        </p:nvSpPr>
        <p:spPr>
          <a:xfrm>
            <a:off x="4267200" y="460323"/>
            <a:ext cx="8229600" cy="1143000"/>
          </a:xfrm>
        </p:spPr>
        <p:txBody>
          <a:bodyPr>
            <a:normAutofit/>
          </a:bodyPr>
          <a:lstStyle/>
          <a:p>
            <a:r>
              <a:rPr lang="en-IN" sz="6600" dirty="0">
                <a:latin typeface="Open Sauce" panose="020B0604020202020204" charset="0"/>
              </a:rPr>
              <a:t>Trip Duration</a:t>
            </a:r>
          </a:p>
        </p:txBody>
      </p:sp>
      <p:graphicFrame>
        <p:nvGraphicFramePr>
          <p:cNvPr id="8" name="Table 7">
            <a:extLst>
              <a:ext uri="{FF2B5EF4-FFF2-40B4-BE49-F238E27FC236}">
                <a16:creationId xmlns:a16="http://schemas.microsoft.com/office/drawing/2014/main" id="{9F3068CB-E1B7-5F76-4730-93B53B3CE6FC}"/>
              </a:ext>
            </a:extLst>
          </p:cNvPr>
          <p:cNvGraphicFramePr>
            <a:graphicFrameLocks noGrp="1"/>
          </p:cNvGraphicFramePr>
          <p:nvPr>
            <p:extLst>
              <p:ext uri="{D42A27DB-BD31-4B8C-83A1-F6EECF244321}">
                <p14:modId xmlns:p14="http://schemas.microsoft.com/office/powerpoint/2010/main" val="2421355576"/>
              </p:ext>
            </p:extLst>
          </p:nvPr>
        </p:nvGraphicFramePr>
        <p:xfrm>
          <a:off x="10058400" y="7277100"/>
          <a:ext cx="8229600" cy="2996391"/>
        </p:xfrm>
        <a:graphic>
          <a:graphicData uri="http://schemas.openxmlformats.org/drawingml/2006/table">
            <a:tbl>
              <a:tblPr firstRow="1" bandRow="1">
                <a:tableStyleId>{5C22544A-7EE6-4342-B048-85BDC9FD1C3A}</a:tableStyleId>
              </a:tblPr>
              <a:tblGrid>
                <a:gridCol w="3189156">
                  <a:extLst>
                    <a:ext uri="{9D8B030D-6E8A-4147-A177-3AD203B41FA5}">
                      <a16:colId xmlns:a16="http://schemas.microsoft.com/office/drawing/2014/main" val="3631857369"/>
                    </a:ext>
                  </a:extLst>
                </a:gridCol>
                <a:gridCol w="2667000">
                  <a:extLst>
                    <a:ext uri="{9D8B030D-6E8A-4147-A177-3AD203B41FA5}">
                      <a16:colId xmlns:a16="http://schemas.microsoft.com/office/drawing/2014/main" val="732980297"/>
                    </a:ext>
                  </a:extLst>
                </a:gridCol>
                <a:gridCol w="2373444">
                  <a:extLst>
                    <a:ext uri="{9D8B030D-6E8A-4147-A177-3AD203B41FA5}">
                      <a16:colId xmlns:a16="http://schemas.microsoft.com/office/drawing/2014/main" val="778923631"/>
                    </a:ext>
                  </a:extLst>
                </a:gridCol>
              </a:tblGrid>
              <a:tr h="1076253">
                <a:tc>
                  <a:txBody>
                    <a:bodyPr/>
                    <a:lstStyle/>
                    <a:p>
                      <a:pPr algn="ctr"/>
                      <a:r>
                        <a:rPr lang="en-IN" sz="2400" dirty="0">
                          <a:solidFill>
                            <a:schemeClr val="bg1"/>
                          </a:solidFill>
                        </a:rPr>
                        <a:t>Summary Stat</a:t>
                      </a:r>
                    </a:p>
                    <a:p>
                      <a:pPr algn="ctr"/>
                      <a:r>
                        <a:rPr lang="en-IN" sz="2400" dirty="0">
                          <a:solidFill>
                            <a:schemeClr val="bg1"/>
                          </a:solidFill>
                        </a:rPr>
                        <a:t>for Trip Duration (Mins)</a:t>
                      </a:r>
                    </a:p>
                  </a:txBody>
                  <a:tcPr anchor="ctr">
                    <a:solidFill>
                      <a:srgbClr val="136759"/>
                    </a:solidFill>
                  </a:tcPr>
                </a:tc>
                <a:tc>
                  <a:txBody>
                    <a:bodyPr/>
                    <a:lstStyle/>
                    <a:p>
                      <a:pPr algn="ctr"/>
                      <a:r>
                        <a:rPr lang="en-IN" sz="2400" dirty="0">
                          <a:solidFill>
                            <a:schemeClr val="bg1"/>
                          </a:solidFill>
                        </a:rPr>
                        <a:t>Member</a:t>
                      </a:r>
                    </a:p>
                  </a:txBody>
                  <a:tcPr anchor="ctr">
                    <a:solidFill>
                      <a:srgbClr val="136759"/>
                    </a:solidFill>
                  </a:tcPr>
                </a:tc>
                <a:tc>
                  <a:txBody>
                    <a:bodyPr/>
                    <a:lstStyle/>
                    <a:p>
                      <a:pPr algn="ctr"/>
                      <a:r>
                        <a:rPr lang="en-IN" sz="2400" dirty="0">
                          <a:solidFill>
                            <a:schemeClr val="bg1"/>
                          </a:solidFill>
                        </a:rPr>
                        <a:t>Casual</a:t>
                      </a:r>
                    </a:p>
                  </a:txBody>
                  <a:tcPr anchor="ctr">
                    <a:solidFill>
                      <a:srgbClr val="B3F14D"/>
                    </a:solidFill>
                  </a:tcPr>
                </a:tc>
                <a:extLst>
                  <a:ext uri="{0D108BD9-81ED-4DB2-BD59-A6C34878D82A}">
                    <a16:rowId xmlns:a16="http://schemas.microsoft.com/office/drawing/2014/main" val="841363500"/>
                  </a:ext>
                </a:extLst>
              </a:tr>
              <a:tr h="640046">
                <a:tc>
                  <a:txBody>
                    <a:bodyPr/>
                    <a:lstStyle/>
                    <a:p>
                      <a:pPr algn="ctr"/>
                      <a:r>
                        <a:rPr lang="en-IN" sz="2400" dirty="0">
                          <a:solidFill>
                            <a:schemeClr val="bg1"/>
                          </a:solidFill>
                        </a:rPr>
                        <a:t>Mean (SD)</a:t>
                      </a:r>
                    </a:p>
                  </a:txBody>
                  <a:tcPr anchor="ctr">
                    <a:solidFill>
                      <a:srgbClr val="136759"/>
                    </a:solidFill>
                  </a:tcPr>
                </a:tc>
                <a:tc>
                  <a:txBody>
                    <a:bodyPr/>
                    <a:lstStyle/>
                    <a:p>
                      <a:pPr algn="ctr"/>
                      <a:r>
                        <a:rPr lang="en-IN" sz="2400" dirty="0">
                          <a:solidFill>
                            <a:schemeClr val="bg1"/>
                          </a:solidFill>
                        </a:rPr>
                        <a:t>12 (9)</a:t>
                      </a:r>
                    </a:p>
                  </a:txBody>
                  <a:tcPr anchor="ctr">
                    <a:solidFill>
                      <a:srgbClr val="136759"/>
                    </a:solidFill>
                  </a:tcPr>
                </a:tc>
                <a:tc>
                  <a:txBody>
                    <a:bodyPr/>
                    <a:lstStyle/>
                    <a:p>
                      <a:pPr algn="ctr"/>
                      <a:r>
                        <a:rPr lang="en-IN" sz="2400" dirty="0">
                          <a:solidFill>
                            <a:schemeClr val="bg1"/>
                          </a:solidFill>
                        </a:rPr>
                        <a:t>16 (12)</a:t>
                      </a:r>
                    </a:p>
                  </a:txBody>
                  <a:tcPr anchor="ctr">
                    <a:solidFill>
                      <a:srgbClr val="B3F14D"/>
                    </a:solidFill>
                  </a:tcPr>
                </a:tc>
                <a:extLst>
                  <a:ext uri="{0D108BD9-81ED-4DB2-BD59-A6C34878D82A}">
                    <a16:rowId xmlns:a16="http://schemas.microsoft.com/office/drawing/2014/main" val="3902362233"/>
                  </a:ext>
                </a:extLst>
              </a:tr>
              <a:tr h="640046">
                <a:tc>
                  <a:txBody>
                    <a:bodyPr/>
                    <a:lstStyle/>
                    <a:p>
                      <a:pPr algn="ctr"/>
                      <a:r>
                        <a:rPr lang="en-IN" sz="2400" dirty="0">
                          <a:solidFill>
                            <a:schemeClr val="bg1"/>
                          </a:solidFill>
                        </a:rPr>
                        <a:t>Median (IQR)</a:t>
                      </a:r>
                    </a:p>
                  </a:txBody>
                  <a:tcPr anchor="ctr">
                    <a:solidFill>
                      <a:srgbClr val="136759"/>
                    </a:solidFill>
                  </a:tcPr>
                </a:tc>
                <a:tc>
                  <a:txBody>
                    <a:bodyPr/>
                    <a:lstStyle/>
                    <a:p>
                      <a:pPr algn="ctr"/>
                      <a:r>
                        <a:rPr lang="en-IN" sz="2400" dirty="0">
                          <a:solidFill>
                            <a:schemeClr val="bg1"/>
                          </a:solidFill>
                        </a:rPr>
                        <a:t>9 (5 – 15)</a:t>
                      </a:r>
                    </a:p>
                  </a:txBody>
                  <a:tcPr anchor="ctr">
                    <a:solidFill>
                      <a:srgbClr val="136759"/>
                    </a:solidFill>
                  </a:tcPr>
                </a:tc>
                <a:tc>
                  <a:txBody>
                    <a:bodyPr/>
                    <a:lstStyle/>
                    <a:p>
                      <a:pPr algn="ctr"/>
                      <a:r>
                        <a:rPr lang="en-IN" sz="2400" dirty="0">
                          <a:solidFill>
                            <a:schemeClr val="bg1"/>
                          </a:solidFill>
                        </a:rPr>
                        <a:t>12 (7 – 21)</a:t>
                      </a:r>
                    </a:p>
                  </a:txBody>
                  <a:tcPr anchor="ctr">
                    <a:solidFill>
                      <a:srgbClr val="B3F14D"/>
                    </a:solidFill>
                  </a:tcPr>
                </a:tc>
                <a:extLst>
                  <a:ext uri="{0D108BD9-81ED-4DB2-BD59-A6C34878D82A}">
                    <a16:rowId xmlns:a16="http://schemas.microsoft.com/office/drawing/2014/main" val="289614635"/>
                  </a:ext>
                </a:extLst>
              </a:tr>
              <a:tr h="640046">
                <a:tc>
                  <a:txBody>
                    <a:bodyPr/>
                    <a:lstStyle/>
                    <a:p>
                      <a:pPr algn="ctr"/>
                      <a:r>
                        <a:rPr lang="en-IN" sz="2400" dirty="0">
                          <a:solidFill>
                            <a:schemeClr val="bg1"/>
                          </a:solidFill>
                        </a:rPr>
                        <a:t>Min - Max</a:t>
                      </a:r>
                    </a:p>
                  </a:txBody>
                  <a:tcPr anchor="ctr">
                    <a:solidFill>
                      <a:srgbClr val="136759"/>
                    </a:solidFill>
                  </a:tcPr>
                </a:tc>
                <a:tc>
                  <a:txBody>
                    <a:bodyPr/>
                    <a:lstStyle/>
                    <a:p>
                      <a:pPr algn="ctr"/>
                      <a:r>
                        <a:rPr lang="en-IN" sz="2400" dirty="0">
                          <a:solidFill>
                            <a:schemeClr val="bg1"/>
                          </a:solidFill>
                        </a:rPr>
                        <a:t>1 – 55</a:t>
                      </a:r>
                    </a:p>
                  </a:txBody>
                  <a:tcPr anchor="ctr">
                    <a:solidFill>
                      <a:srgbClr val="136759"/>
                    </a:solidFill>
                  </a:tcPr>
                </a:tc>
                <a:tc>
                  <a:txBody>
                    <a:bodyPr/>
                    <a:lstStyle/>
                    <a:p>
                      <a:pPr algn="ctr"/>
                      <a:r>
                        <a:rPr lang="en-IN" sz="2400" dirty="0">
                          <a:solidFill>
                            <a:schemeClr val="bg1"/>
                          </a:solidFill>
                        </a:rPr>
                        <a:t>1 – 55</a:t>
                      </a:r>
                    </a:p>
                  </a:txBody>
                  <a:tcPr anchor="ctr">
                    <a:solidFill>
                      <a:srgbClr val="B3F14D"/>
                    </a:solidFill>
                  </a:tcPr>
                </a:tc>
                <a:extLst>
                  <a:ext uri="{0D108BD9-81ED-4DB2-BD59-A6C34878D82A}">
                    <a16:rowId xmlns:a16="http://schemas.microsoft.com/office/drawing/2014/main" val="2465152288"/>
                  </a:ext>
                </a:extLst>
              </a:tr>
            </a:tbl>
          </a:graphicData>
        </a:graphic>
      </p:graphicFrame>
      <p:pic>
        <p:nvPicPr>
          <p:cNvPr id="4" name="Picture 3">
            <a:extLst>
              <a:ext uri="{FF2B5EF4-FFF2-40B4-BE49-F238E27FC236}">
                <a16:creationId xmlns:a16="http://schemas.microsoft.com/office/drawing/2014/main" id="{89257702-7E8E-8667-F7DF-CFDF04D2BD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867" y="2145895"/>
            <a:ext cx="8972133" cy="6629400"/>
          </a:xfrm>
          <a:prstGeom prst="rect">
            <a:avLst/>
          </a:prstGeom>
        </p:spPr>
      </p:pic>
      <p:pic>
        <p:nvPicPr>
          <p:cNvPr id="7" name="Picture 6">
            <a:extLst>
              <a:ext uri="{FF2B5EF4-FFF2-40B4-BE49-F238E27FC236}">
                <a16:creationId xmlns:a16="http://schemas.microsoft.com/office/drawing/2014/main" id="{D3212696-672A-215A-8FEB-92DBB5EE0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7912" y="1603323"/>
            <a:ext cx="8077200" cy="5389588"/>
          </a:xfrm>
          <a:prstGeom prst="rect">
            <a:avLst/>
          </a:prstGeom>
        </p:spPr>
      </p:pic>
    </p:spTree>
    <p:extLst>
      <p:ext uri="{BB962C8B-B14F-4D97-AF65-F5344CB8AC3E}">
        <p14:creationId xmlns:p14="http://schemas.microsoft.com/office/powerpoint/2010/main" val="41616351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0" y="-8848"/>
            <a:ext cx="18288000" cy="10251030"/>
            <a:chOff x="0" y="0"/>
            <a:chExt cx="4816593" cy="2699860"/>
          </a:xfrm>
        </p:grpSpPr>
        <p:sp>
          <p:nvSpPr>
            <p:cNvPr id="3" name="Freeform 3"/>
            <p:cNvSpPr/>
            <p:nvPr/>
          </p:nvSpPr>
          <p:spPr>
            <a:xfrm>
              <a:off x="0" y="0"/>
              <a:ext cx="4816592" cy="2699860"/>
            </a:xfrm>
            <a:custGeom>
              <a:avLst/>
              <a:gdLst/>
              <a:ahLst/>
              <a:cxnLst/>
              <a:rect l="l" t="t" r="r" b="b"/>
              <a:pathLst>
                <a:path w="4816592" h="2699860">
                  <a:moveTo>
                    <a:pt x="0" y="0"/>
                  </a:moveTo>
                  <a:lnTo>
                    <a:pt x="4816592" y="0"/>
                  </a:lnTo>
                  <a:lnTo>
                    <a:pt x="4816592" y="2699860"/>
                  </a:lnTo>
                  <a:lnTo>
                    <a:pt x="0" y="2699860"/>
                  </a:lnTo>
                  <a:close/>
                </a:path>
              </a:pathLst>
            </a:custGeom>
            <a:solidFill>
              <a:srgbClr val="000000">
                <a:alpha val="0"/>
              </a:srgbClr>
            </a:solidFill>
            <a:ln w="381000" cap="sq">
              <a:solidFill>
                <a:srgbClr val="106861"/>
              </a:solidFill>
              <a:prstDash val="solid"/>
              <a:miter/>
            </a:ln>
          </p:spPr>
        </p:sp>
        <p:sp>
          <p:nvSpPr>
            <p:cNvPr id="4" name="TextBox 4"/>
            <p:cNvSpPr txBox="1"/>
            <p:nvPr/>
          </p:nvSpPr>
          <p:spPr>
            <a:xfrm>
              <a:off x="0" y="-38100"/>
              <a:ext cx="4816593" cy="2737960"/>
            </a:xfrm>
            <a:prstGeom prst="rect">
              <a:avLst/>
            </a:prstGeom>
          </p:spPr>
          <p:txBody>
            <a:bodyPr lIns="50800" tIns="50800" rIns="50800" bIns="50800" rtlCol="0" anchor="ctr"/>
            <a:lstStyle/>
            <a:p>
              <a:pPr algn="ctr">
                <a:lnSpc>
                  <a:spcPts val="3035"/>
                </a:lnSpc>
              </a:pPr>
              <a:endParaRPr/>
            </a:p>
          </p:txBody>
        </p:sp>
      </p:grpSp>
      <p:sp>
        <p:nvSpPr>
          <p:cNvPr id="6" name="TextBox 6"/>
          <p:cNvSpPr txBox="1"/>
          <p:nvPr/>
        </p:nvSpPr>
        <p:spPr>
          <a:xfrm>
            <a:off x="1440437" y="1896492"/>
            <a:ext cx="5804516" cy="795212"/>
          </a:xfrm>
          <a:prstGeom prst="rect">
            <a:avLst/>
          </a:prstGeom>
        </p:spPr>
        <p:txBody>
          <a:bodyPr lIns="0" tIns="0" rIns="0" bIns="0" rtlCol="0" anchor="t">
            <a:spAutoFit/>
          </a:bodyPr>
          <a:lstStyle/>
          <a:p>
            <a:pPr marL="0" lvl="0" indent="0" algn="l">
              <a:lnSpc>
                <a:spcPts val="6569"/>
              </a:lnSpc>
              <a:spcBef>
                <a:spcPct val="0"/>
              </a:spcBef>
            </a:pPr>
            <a:r>
              <a:rPr lang="en-US" sz="5400" b="1" spc="-93" dirty="0">
                <a:solidFill>
                  <a:srgbClr val="191919"/>
                </a:solidFill>
                <a:latin typeface="Open Sauce Bold"/>
                <a:ea typeface="Open Sauce Bold"/>
                <a:cs typeface="Open Sauce Bold"/>
                <a:sym typeface="Open Sauce Bold"/>
              </a:rPr>
              <a:t>Type of Bike</a:t>
            </a:r>
          </a:p>
        </p:txBody>
      </p:sp>
      <p:sp>
        <p:nvSpPr>
          <p:cNvPr id="7" name="TextBox 7"/>
          <p:cNvSpPr txBox="1"/>
          <p:nvPr/>
        </p:nvSpPr>
        <p:spPr>
          <a:xfrm>
            <a:off x="1440437" y="3410627"/>
            <a:ext cx="4276000" cy="512961"/>
          </a:xfrm>
          <a:prstGeom prst="rect">
            <a:avLst/>
          </a:prstGeom>
        </p:spPr>
        <p:txBody>
          <a:bodyPr lIns="0" tIns="0" rIns="0" bIns="0" rtlCol="0" anchor="t">
            <a:spAutoFit/>
          </a:bodyPr>
          <a:lstStyle/>
          <a:p>
            <a:pPr marL="0" lvl="0" indent="0" algn="l">
              <a:lnSpc>
                <a:spcPts val="3971"/>
              </a:lnSpc>
              <a:spcBef>
                <a:spcPct val="0"/>
              </a:spcBef>
            </a:pPr>
            <a:r>
              <a:rPr lang="en-US" sz="3600" b="1" spc="-56" dirty="0">
                <a:solidFill>
                  <a:srgbClr val="106861"/>
                </a:solidFill>
                <a:latin typeface="Open Sauce Bold"/>
                <a:ea typeface="Open Sauce Bold"/>
                <a:cs typeface="Open Sauce Bold"/>
                <a:sym typeface="Open Sauce Bold"/>
              </a:rPr>
              <a:t>Electric Bike</a:t>
            </a:r>
          </a:p>
        </p:txBody>
      </p:sp>
      <p:sp>
        <p:nvSpPr>
          <p:cNvPr id="8" name="TextBox 8"/>
          <p:cNvSpPr txBox="1"/>
          <p:nvPr/>
        </p:nvSpPr>
        <p:spPr>
          <a:xfrm>
            <a:off x="1440436" y="4013048"/>
            <a:ext cx="6609283" cy="687368"/>
          </a:xfrm>
          <a:prstGeom prst="rect">
            <a:avLst/>
          </a:prstGeom>
        </p:spPr>
        <p:txBody>
          <a:bodyPr lIns="0" tIns="0" rIns="0" bIns="0" rtlCol="0" anchor="t">
            <a:spAutoFit/>
          </a:bodyPr>
          <a:lstStyle/>
          <a:p>
            <a:pPr marL="0" lvl="0" indent="0" algn="l">
              <a:lnSpc>
                <a:spcPts val="2800"/>
              </a:lnSpc>
            </a:pPr>
            <a:r>
              <a:rPr lang="en-US" sz="2000" dirty="0">
                <a:solidFill>
                  <a:srgbClr val="343432"/>
                </a:solidFill>
                <a:latin typeface="Open Sauce"/>
                <a:ea typeface="Open Sauce"/>
                <a:cs typeface="Open Sauce"/>
                <a:sym typeface="Open Sauce"/>
              </a:rPr>
              <a:t>32.3% of the members preferred to ride as compared to 35.8% of the casual riders.</a:t>
            </a:r>
          </a:p>
        </p:txBody>
      </p:sp>
      <p:sp>
        <p:nvSpPr>
          <p:cNvPr id="9" name="TextBox 9"/>
          <p:cNvSpPr txBox="1"/>
          <p:nvPr/>
        </p:nvSpPr>
        <p:spPr>
          <a:xfrm>
            <a:off x="1440436" y="5242373"/>
            <a:ext cx="4493466" cy="512961"/>
          </a:xfrm>
          <a:prstGeom prst="rect">
            <a:avLst/>
          </a:prstGeom>
        </p:spPr>
        <p:txBody>
          <a:bodyPr lIns="0" tIns="0" rIns="0" bIns="0" rtlCol="0" anchor="t">
            <a:spAutoFit/>
          </a:bodyPr>
          <a:lstStyle/>
          <a:p>
            <a:pPr marL="0" lvl="0" indent="0" algn="l">
              <a:lnSpc>
                <a:spcPts val="3971"/>
              </a:lnSpc>
              <a:spcBef>
                <a:spcPct val="0"/>
              </a:spcBef>
            </a:pPr>
            <a:r>
              <a:rPr lang="en-US" sz="3600" b="1" spc="-56" dirty="0">
                <a:solidFill>
                  <a:srgbClr val="106861"/>
                </a:solidFill>
                <a:latin typeface="Open Sauce Bold"/>
                <a:ea typeface="Open Sauce Bold"/>
                <a:cs typeface="Open Sauce Bold"/>
                <a:sym typeface="Open Sauce Bold"/>
              </a:rPr>
              <a:t>Classic Bike</a:t>
            </a:r>
          </a:p>
        </p:txBody>
      </p:sp>
      <p:sp>
        <p:nvSpPr>
          <p:cNvPr id="10" name="TextBox 10"/>
          <p:cNvSpPr txBox="1"/>
          <p:nvPr/>
        </p:nvSpPr>
        <p:spPr>
          <a:xfrm>
            <a:off x="1442934" y="5868738"/>
            <a:ext cx="6609283" cy="683392"/>
          </a:xfrm>
          <a:prstGeom prst="rect">
            <a:avLst/>
          </a:prstGeom>
        </p:spPr>
        <p:txBody>
          <a:bodyPr lIns="0" tIns="0" rIns="0" bIns="0" rtlCol="0" anchor="t">
            <a:spAutoFit/>
          </a:bodyPr>
          <a:lstStyle/>
          <a:p>
            <a:pPr marL="0" lvl="0" indent="0" algn="l">
              <a:lnSpc>
                <a:spcPts val="2800"/>
              </a:lnSpc>
            </a:pPr>
            <a:r>
              <a:rPr lang="en-US" sz="2000" dirty="0">
                <a:solidFill>
                  <a:srgbClr val="343432"/>
                </a:solidFill>
                <a:latin typeface="Open Sauce"/>
                <a:ea typeface="Open Sauce"/>
                <a:cs typeface="Open Sauce"/>
                <a:sym typeface="Open Sauce"/>
              </a:rPr>
              <a:t>67.7% of the members preferred to ride as compared to 64.2% of the casual riders.</a:t>
            </a:r>
          </a:p>
        </p:txBody>
      </p:sp>
      <p:sp>
        <p:nvSpPr>
          <p:cNvPr id="15" name="TextBox 14">
            <a:extLst>
              <a:ext uri="{FF2B5EF4-FFF2-40B4-BE49-F238E27FC236}">
                <a16:creationId xmlns:a16="http://schemas.microsoft.com/office/drawing/2014/main" id="{4015D62E-6F76-9C5C-54DD-3FB0A8A5602D}"/>
              </a:ext>
            </a:extLst>
          </p:cNvPr>
          <p:cNvSpPr txBox="1"/>
          <p:nvPr/>
        </p:nvSpPr>
        <p:spPr>
          <a:xfrm>
            <a:off x="1440436" y="7124700"/>
            <a:ext cx="6331964" cy="1138773"/>
          </a:xfrm>
          <a:prstGeom prst="rect">
            <a:avLst/>
          </a:prstGeom>
          <a:noFill/>
        </p:spPr>
        <p:txBody>
          <a:bodyPr wrap="square" rtlCol="0">
            <a:spAutoFit/>
          </a:bodyPr>
          <a:lstStyle/>
          <a:p>
            <a:pPr>
              <a:lnSpc>
                <a:spcPts val="2800"/>
              </a:lnSpc>
            </a:pPr>
            <a:r>
              <a:rPr lang="en-IN" sz="2000" dirty="0">
                <a:solidFill>
                  <a:srgbClr val="343432"/>
                </a:solidFill>
                <a:latin typeface="Open Sauce"/>
              </a:rPr>
              <a:t>Overall, it was observed that the members preferred to ride classic bikes while the casual riders preferred to use the electric bikes.</a:t>
            </a:r>
          </a:p>
        </p:txBody>
      </p:sp>
      <p:pic>
        <p:nvPicPr>
          <p:cNvPr id="11" name="Picture 10">
            <a:extLst>
              <a:ext uri="{FF2B5EF4-FFF2-40B4-BE49-F238E27FC236}">
                <a16:creationId xmlns:a16="http://schemas.microsoft.com/office/drawing/2014/main" id="{6A40CFC8-3966-D8A7-D2F5-CC4D7E96C8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600" y="1896493"/>
            <a:ext cx="9628681" cy="690460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7" name="TextBox 7"/>
          <p:cNvSpPr txBox="1"/>
          <p:nvPr/>
        </p:nvSpPr>
        <p:spPr>
          <a:xfrm>
            <a:off x="1143000" y="647700"/>
            <a:ext cx="13354421" cy="740908"/>
          </a:xfrm>
          <a:prstGeom prst="rect">
            <a:avLst/>
          </a:prstGeom>
        </p:spPr>
        <p:txBody>
          <a:bodyPr wrap="square" lIns="0" tIns="0" rIns="0" bIns="0" rtlCol="0" anchor="t">
            <a:spAutoFit/>
          </a:bodyPr>
          <a:lstStyle/>
          <a:p>
            <a:pPr marL="0" lvl="0" indent="0" algn="l">
              <a:lnSpc>
                <a:spcPts val="6569"/>
              </a:lnSpc>
              <a:spcBef>
                <a:spcPct val="0"/>
              </a:spcBef>
            </a:pPr>
            <a:r>
              <a:rPr lang="en-US" sz="3600" b="1" spc="-93" dirty="0">
                <a:solidFill>
                  <a:srgbClr val="191919"/>
                </a:solidFill>
                <a:latin typeface="Open Sauce Bold"/>
                <a:ea typeface="Open Sauce Bold"/>
                <a:cs typeface="Open Sauce Bold"/>
                <a:sym typeface="Open Sauce Bold"/>
              </a:rPr>
              <a:t>Average Trip Duration By Day of the Week &amp; Time of the Day</a:t>
            </a:r>
          </a:p>
        </p:txBody>
      </p:sp>
      <p:sp>
        <p:nvSpPr>
          <p:cNvPr id="28" name="Freeform 28"/>
          <p:cNvSpPr/>
          <p:nvPr/>
        </p:nvSpPr>
        <p:spPr>
          <a:xfrm flipH="1">
            <a:off x="14910781" y="0"/>
            <a:ext cx="3377219" cy="3377219"/>
          </a:xfrm>
          <a:custGeom>
            <a:avLst/>
            <a:gdLst/>
            <a:ahLst/>
            <a:cxnLst/>
            <a:rect l="l" t="t" r="r" b="b"/>
            <a:pathLst>
              <a:path w="3377219" h="3377219">
                <a:moveTo>
                  <a:pt x="3377219" y="0"/>
                </a:moveTo>
                <a:lnTo>
                  <a:pt x="0" y="0"/>
                </a:lnTo>
                <a:lnTo>
                  <a:pt x="0" y="3377219"/>
                </a:lnTo>
                <a:lnTo>
                  <a:pt x="3377219" y="3377219"/>
                </a:lnTo>
                <a:lnTo>
                  <a:pt x="3377219"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pSp>
        <p:nvGrpSpPr>
          <p:cNvPr id="29" name="Group 29"/>
          <p:cNvGrpSpPr/>
          <p:nvPr/>
        </p:nvGrpSpPr>
        <p:grpSpPr>
          <a:xfrm>
            <a:off x="-1923846" y="8186287"/>
            <a:ext cx="4201427" cy="4201427"/>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id="31" name="TextBox 31"/>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pic>
        <p:nvPicPr>
          <p:cNvPr id="3" name="Graphic 2">
            <a:extLst>
              <a:ext uri="{FF2B5EF4-FFF2-40B4-BE49-F238E27FC236}">
                <a16:creationId xmlns:a16="http://schemas.microsoft.com/office/drawing/2014/main" id="{ED5618E6-659C-7504-94E1-504A0EA7F6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2875" y="0"/>
            <a:ext cx="18002250" cy="10287000"/>
          </a:xfrm>
          <a:prstGeom prst="rect">
            <a:avLst/>
          </a:prstGeom>
        </p:spPr>
      </p:pic>
      <p:pic>
        <p:nvPicPr>
          <p:cNvPr id="5" name="Picture 4">
            <a:extLst>
              <a:ext uri="{FF2B5EF4-FFF2-40B4-BE49-F238E27FC236}">
                <a16:creationId xmlns:a16="http://schemas.microsoft.com/office/drawing/2014/main" id="{FACDAB43-2E11-32D8-5F9D-DBA3CF0E75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3788" y="1638301"/>
            <a:ext cx="8671337" cy="6377772"/>
          </a:xfrm>
          <a:prstGeom prst="rect">
            <a:avLst/>
          </a:prstGeom>
        </p:spPr>
      </p:pic>
      <p:pic>
        <p:nvPicPr>
          <p:cNvPr id="8" name="Picture 7">
            <a:extLst>
              <a:ext uri="{FF2B5EF4-FFF2-40B4-BE49-F238E27FC236}">
                <a16:creationId xmlns:a16="http://schemas.microsoft.com/office/drawing/2014/main" id="{72043483-AF18-F7DF-43C6-65C80E299E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2122" y="1638300"/>
            <a:ext cx="8961878" cy="6377772"/>
          </a:xfrm>
          <a:prstGeom prst="rect">
            <a:avLst/>
          </a:prstGeom>
        </p:spPr>
      </p:pic>
      <p:sp>
        <p:nvSpPr>
          <p:cNvPr id="9" name="TextBox 8">
            <a:extLst>
              <a:ext uri="{FF2B5EF4-FFF2-40B4-BE49-F238E27FC236}">
                <a16:creationId xmlns:a16="http://schemas.microsoft.com/office/drawing/2014/main" id="{87B641B8-6474-4F7C-60B2-0F57C4950A51}"/>
              </a:ext>
            </a:extLst>
          </p:cNvPr>
          <p:cNvSpPr txBox="1"/>
          <p:nvPr/>
        </p:nvSpPr>
        <p:spPr>
          <a:xfrm>
            <a:off x="1004394" y="8134240"/>
            <a:ext cx="6934200" cy="1938992"/>
          </a:xfrm>
          <a:prstGeom prst="rect">
            <a:avLst/>
          </a:prstGeom>
          <a:noFill/>
        </p:spPr>
        <p:txBody>
          <a:bodyPr wrap="square" rtlCol="0">
            <a:spAutoFit/>
          </a:bodyPr>
          <a:lstStyle/>
          <a:p>
            <a:r>
              <a:rPr lang="en-US" sz="2400" dirty="0">
                <a:latin typeface="Open Sauce" panose="020B0604020202020204" charset="0"/>
              </a:rPr>
              <a:t>This visualization shows that average trip duration among members is highest during weekdays (Monday to Friday), while the average trip duration for casual riders tend to be more on weekends.</a:t>
            </a:r>
            <a:endParaRPr lang="en-IN" sz="2400" dirty="0">
              <a:latin typeface="Open Sauce" panose="020B0604020202020204" charset="0"/>
            </a:endParaRPr>
          </a:p>
        </p:txBody>
      </p:sp>
      <p:sp>
        <p:nvSpPr>
          <p:cNvPr id="10" name="TextBox 9">
            <a:extLst>
              <a:ext uri="{FF2B5EF4-FFF2-40B4-BE49-F238E27FC236}">
                <a16:creationId xmlns:a16="http://schemas.microsoft.com/office/drawing/2014/main" id="{E5B9E4FB-4E5F-9525-152F-C063CEFF681B}"/>
              </a:ext>
            </a:extLst>
          </p:cNvPr>
          <p:cNvSpPr txBox="1"/>
          <p:nvPr/>
        </p:nvSpPr>
        <p:spPr>
          <a:xfrm>
            <a:off x="10363198" y="8295879"/>
            <a:ext cx="7315201" cy="1569660"/>
          </a:xfrm>
          <a:prstGeom prst="rect">
            <a:avLst/>
          </a:prstGeom>
          <a:noFill/>
        </p:spPr>
        <p:txBody>
          <a:bodyPr wrap="square" rtlCol="0">
            <a:spAutoFit/>
          </a:bodyPr>
          <a:lstStyle/>
          <a:p>
            <a:r>
              <a:rPr lang="en-US" sz="2400" dirty="0">
                <a:latin typeface="Open Sauce" panose="020B0604020202020204" charset="0"/>
              </a:rPr>
              <a:t>This visualization indicates that the average trip duration for members is almost constant through out the day whereas the casual riders tend to ride for longer from mid day to evening.</a:t>
            </a:r>
            <a:endParaRPr lang="en-IN" sz="2400" dirty="0">
              <a:latin typeface="Open Sauce" panose="020B06040202020202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7" name="Group 30">
            <a:extLst>
              <a:ext uri="{FF2B5EF4-FFF2-40B4-BE49-F238E27FC236}">
                <a16:creationId xmlns:a16="http://schemas.microsoft.com/office/drawing/2014/main" id="{E60D2D61-0240-4F0F-B9AF-A4BCBFCB6635}"/>
              </a:ext>
            </a:extLst>
          </p:cNvPr>
          <p:cNvGrpSpPr/>
          <p:nvPr/>
        </p:nvGrpSpPr>
        <p:grpSpPr>
          <a:xfrm>
            <a:off x="16067950" y="6633635"/>
            <a:ext cx="762083" cy="762083"/>
            <a:chOff x="0" y="0"/>
            <a:chExt cx="812800" cy="812800"/>
          </a:xfrm>
        </p:grpSpPr>
        <p:sp>
          <p:nvSpPr>
            <p:cNvPr id="8" name="Freeform 31">
              <a:extLst>
                <a:ext uri="{FF2B5EF4-FFF2-40B4-BE49-F238E27FC236}">
                  <a16:creationId xmlns:a16="http://schemas.microsoft.com/office/drawing/2014/main" id="{4E721F1E-5698-4E3D-8891-A5B9FC4C427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id="9" name="TextBox 32">
              <a:extLst>
                <a:ext uri="{FF2B5EF4-FFF2-40B4-BE49-F238E27FC236}">
                  <a16:creationId xmlns:a16="http://schemas.microsoft.com/office/drawing/2014/main" id="{F0B1FECB-4970-4DD0-816A-B2AAE0435B94}"/>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10" name="Group 33">
            <a:extLst>
              <a:ext uri="{FF2B5EF4-FFF2-40B4-BE49-F238E27FC236}">
                <a16:creationId xmlns:a16="http://schemas.microsoft.com/office/drawing/2014/main" id="{ABCF109A-19CB-4C53-8B48-F6A0A28B47EF}"/>
              </a:ext>
            </a:extLst>
          </p:cNvPr>
          <p:cNvGrpSpPr/>
          <p:nvPr/>
        </p:nvGrpSpPr>
        <p:grpSpPr>
          <a:xfrm>
            <a:off x="-575233" y="9258300"/>
            <a:ext cx="1614906" cy="1614906"/>
            <a:chOff x="0" y="0"/>
            <a:chExt cx="812800" cy="812800"/>
          </a:xfrm>
        </p:grpSpPr>
        <p:sp>
          <p:nvSpPr>
            <p:cNvPr id="11" name="Freeform 34">
              <a:extLst>
                <a:ext uri="{FF2B5EF4-FFF2-40B4-BE49-F238E27FC236}">
                  <a16:creationId xmlns:a16="http://schemas.microsoft.com/office/drawing/2014/main" id="{5F4FE0D0-C75A-41D4-8B61-74B83E1D6D2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id="12" name="TextBox 35">
              <a:extLst>
                <a:ext uri="{FF2B5EF4-FFF2-40B4-BE49-F238E27FC236}">
                  <a16:creationId xmlns:a16="http://schemas.microsoft.com/office/drawing/2014/main" id="{3B71CE88-61C6-4A59-98CF-22C9E616A929}"/>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15" name="TextBox 14">
            <a:extLst>
              <a:ext uri="{FF2B5EF4-FFF2-40B4-BE49-F238E27FC236}">
                <a16:creationId xmlns:a16="http://schemas.microsoft.com/office/drawing/2014/main" id="{218878FA-9F36-7403-9B2D-10733E1B240D}"/>
              </a:ext>
            </a:extLst>
          </p:cNvPr>
          <p:cNvSpPr txBox="1"/>
          <p:nvPr/>
        </p:nvSpPr>
        <p:spPr>
          <a:xfrm>
            <a:off x="1004394" y="8134240"/>
            <a:ext cx="6934200" cy="1569660"/>
          </a:xfrm>
          <a:prstGeom prst="rect">
            <a:avLst/>
          </a:prstGeom>
          <a:noFill/>
        </p:spPr>
        <p:txBody>
          <a:bodyPr wrap="square" rtlCol="0">
            <a:spAutoFit/>
          </a:bodyPr>
          <a:lstStyle/>
          <a:p>
            <a:r>
              <a:rPr lang="en-US" sz="2400" dirty="0">
                <a:latin typeface="Open Sauce" panose="020B0604020202020204" charset="0"/>
              </a:rPr>
              <a:t>This visualization shows that bike usage among members is highest during weekdays (Monday to Friday), while casual riders tend to use bikes more on weekends.</a:t>
            </a:r>
            <a:endParaRPr lang="en-IN" sz="2400" dirty="0">
              <a:latin typeface="Open Sauce" panose="020B0604020202020204" charset="0"/>
            </a:endParaRPr>
          </a:p>
        </p:txBody>
      </p:sp>
      <p:pic>
        <p:nvPicPr>
          <p:cNvPr id="17" name="Picture 16">
            <a:extLst>
              <a:ext uri="{FF2B5EF4-FFF2-40B4-BE49-F238E27FC236}">
                <a16:creationId xmlns:a16="http://schemas.microsoft.com/office/drawing/2014/main" id="{183048BB-4CFC-D03C-4F08-3E08FFDDB9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0" y="1961862"/>
            <a:ext cx="8610599" cy="6298294"/>
          </a:xfrm>
          <a:prstGeom prst="rect">
            <a:avLst/>
          </a:prstGeom>
        </p:spPr>
      </p:pic>
      <p:pic>
        <p:nvPicPr>
          <p:cNvPr id="19" name="Picture 18">
            <a:extLst>
              <a:ext uri="{FF2B5EF4-FFF2-40B4-BE49-F238E27FC236}">
                <a16:creationId xmlns:a16="http://schemas.microsoft.com/office/drawing/2014/main" id="{8F5EEE98-FF30-EE43-6FF0-89754C93A1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961862"/>
            <a:ext cx="8417158" cy="6045383"/>
          </a:xfrm>
          <a:prstGeom prst="rect">
            <a:avLst/>
          </a:prstGeom>
        </p:spPr>
      </p:pic>
      <p:sp>
        <p:nvSpPr>
          <p:cNvPr id="6" name="Freeform 28">
            <a:extLst>
              <a:ext uri="{FF2B5EF4-FFF2-40B4-BE49-F238E27FC236}">
                <a16:creationId xmlns:a16="http://schemas.microsoft.com/office/drawing/2014/main" id="{9BC95F87-978F-4814-86F9-33AEBBABE730}"/>
              </a:ext>
            </a:extLst>
          </p:cNvPr>
          <p:cNvSpPr/>
          <p:nvPr/>
        </p:nvSpPr>
        <p:spPr>
          <a:xfrm>
            <a:off x="-2115347" y="-2088166"/>
            <a:ext cx="4230694" cy="405002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3F14D"/>
          </a:solidFill>
          <a:ln w="742950" cap="sq">
            <a:solidFill>
              <a:srgbClr val="AEEA00"/>
            </a:solidFill>
            <a:prstDash val="solid"/>
            <a:miter/>
          </a:ln>
        </p:spPr>
        <p:txBody>
          <a:bodyPr/>
          <a:lstStyle/>
          <a:p>
            <a:endParaRPr lang="en-CA" dirty="0"/>
          </a:p>
        </p:txBody>
      </p:sp>
      <p:grpSp>
        <p:nvGrpSpPr>
          <p:cNvPr id="3" name="Group 24">
            <a:extLst>
              <a:ext uri="{FF2B5EF4-FFF2-40B4-BE49-F238E27FC236}">
                <a16:creationId xmlns:a16="http://schemas.microsoft.com/office/drawing/2014/main" id="{06D5D030-2E89-4479-A1B7-B12CDFA2E4D1}"/>
              </a:ext>
            </a:extLst>
          </p:cNvPr>
          <p:cNvGrpSpPr/>
          <p:nvPr/>
        </p:nvGrpSpPr>
        <p:grpSpPr>
          <a:xfrm>
            <a:off x="15811589" y="8007246"/>
            <a:ext cx="4201427" cy="4201427"/>
            <a:chOff x="0" y="0"/>
            <a:chExt cx="812800" cy="812800"/>
          </a:xfrm>
        </p:grpSpPr>
        <p:sp>
          <p:nvSpPr>
            <p:cNvPr id="4" name="Freeform 25">
              <a:extLst>
                <a:ext uri="{FF2B5EF4-FFF2-40B4-BE49-F238E27FC236}">
                  <a16:creationId xmlns:a16="http://schemas.microsoft.com/office/drawing/2014/main" id="{E6BBE420-1161-410A-B835-4353091527D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id="5" name="TextBox 26">
              <a:extLst>
                <a:ext uri="{FF2B5EF4-FFF2-40B4-BE49-F238E27FC236}">
                  <a16:creationId xmlns:a16="http://schemas.microsoft.com/office/drawing/2014/main" id="{2DC1C5EB-C134-4472-9EA5-97A09EC7CACB}"/>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2" name="Rectangle 1">
            <a:extLst>
              <a:ext uri="{FF2B5EF4-FFF2-40B4-BE49-F238E27FC236}">
                <a16:creationId xmlns:a16="http://schemas.microsoft.com/office/drawing/2014/main" id="{4A9BD4C1-A29E-43BA-A8B6-EFAB73A3B68E}"/>
              </a:ext>
            </a:extLst>
          </p:cNvPr>
          <p:cNvSpPr/>
          <p:nvPr/>
        </p:nvSpPr>
        <p:spPr>
          <a:xfrm>
            <a:off x="1035925" y="583100"/>
            <a:ext cx="17341607" cy="814069"/>
          </a:xfrm>
          <a:prstGeom prst="rect">
            <a:avLst/>
          </a:prstGeom>
        </p:spPr>
        <p:txBody>
          <a:bodyPr wrap="none">
            <a:spAutoFit/>
          </a:bodyPr>
          <a:lstStyle/>
          <a:p>
            <a:r>
              <a:rPr lang="en-CA" sz="4690" dirty="0">
                <a:latin typeface="Open Sauce Bold" panose="020B0604020202020204" charset="0"/>
              </a:rPr>
              <a:t>Number of Rides by Day of the Week and Time of the Day</a:t>
            </a:r>
          </a:p>
        </p:txBody>
      </p:sp>
      <p:sp>
        <p:nvSpPr>
          <p:cNvPr id="20" name="TextBox 19">
            <a:extLst>
              <a:ext uri="{FF2B5EF4-FFF2-40B4-BE49-F238E27FC236}">
                <a16:creationId xmlns:a16="http://schemas.microsoft.com/office/drawing/2014/main" id="{BC530C76-D0C6-FCDE-54A7-1AC2BAA36E2E}"/>
              </a:ext>
            </a:extLst>
          </p:cNvPr>
          <p:cNvSpPr txBox="1"/>
          <p:nvPr/>
        </p:nvSpPr>
        <p:spPr>
          <a:xfrm>
            <a:off x="10363199" y="8295879"/>
            <a:ext cx="6934200" cy="1569660"/>
          </a:xfrm>
          <a:prstGeom prst="rect">
            <a:avLst/>
          </a:prstGeom>
          <a:noFill/>
        </p:spPr>
        <p:txBody>
          <a:bodyPr wrap="square" rtlCol="0">
            <a:spAutoFit/>
          </a:bodyPr>
          <a:lstStyle/>
          <a:p>
            <a:r>
              <a:rPr lang="en-US" sz="2400" dirty="0">
                <a:latin typeface="Open Sauce" panose="020B0604020202020204" charset="0"/>
              </a:rPr>
              <a:t>This visualization indicates that members primarily use bikes during peak work hours, whereas casual riders tend to ride mainly in the evenings.</a:t>
            </a:r>
            <a:endParaRPr lang="en-IN" sz="2400" dirty="0">
              <a:latin typeface="Open Sauce" panose="020B0604020202020204" charset="0"/>
            </a:endParaRPr>
          </a:p>
        </p:txBody>
      </p:sp>
    </p:spTree>
    <p:extLst>
      <p:ext uri="{BB962C8B-B14F-4D97-AF65-F5344CB8AC3E}">
        <p14:creationId xmlns:p14="http://schemas.microsoft.com/office/powerpoint/2010/main" val="12046139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63623354-A3AA-4D76-BD0E-B9D6158F6805}"/>
              </a:ext>
            </a:extLst>
          </p:cNvPr>
          <p:cNvSpPr/>
          <p:nvPr/>
        </p:nvSpPr>
        <p:spPr>
          <a:xfrm>
            <a:off x="14994300" y="3675559"/>
            <a:ext cx="3293700" cy="6611441"/>
          </a:xfrm>
          <a:custGeom>
            <a:avLst/>
            <a:gdLst/>
            <a:ahLst/>
            <a:cxnLst/>
            <a:rect l="l" t="t" r="r" b="b"/>
            <a:pathLst>
              <a:path w="3293700" h="6611441">
                <a:moveTo>
                  <a:pt x="0" y="0"/>
                </a:moveTo>
                <a:lnTo>
                  <a:pt x="3293700" y="0"/>
                </a:lnTo>
                <a:lnTo>
                  <a:pt x="3293700" y="6611441"/>
                </a:lnTo>
                <a:lnTo>
                  <a:pt x="0" y="6611441"/>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2" name="Freeform 9">
            <a:extLst>
              <a:ext uri="{FF2B5EF4-FFF2-40B4-BE49-F238E27FC236}">
                <a16:creationId xmlns:a16="http://schemas.microsoft.com/office/drawing/2014/main" id="{AA0BA89A-46EC-4E69-99E2-F7CF635363D2}"/>
              </a:ext>
            </a:extLst>
          </p:cNvPr>
          <p:cNvSpPr/>
          <p:nvPr/>
        </p:nvSpPr>
        <p:spPr>
          <a:xfrm>
            <a:off x="-1801378" y="-610072"/>
            <a:ext cx="3299321" cy="4114800"/>
          </a:xfrm>
          <a:custGeom>
            <a:avLst/>
            <a:gdLst/>
            <a:ahLst/>
            <a:cxnLst/>
            <a:rect l="l" t="t" r="r" b="b"/>
            <a:pathLst>
              <a:path w="3299321" h="4114800">
                <a:moveTo>
                  <a:pt x="0" y="0"/>
                </a:moveTo>
                <a:lnTo>
                  <a:pt x="3299321" y="0"/>
                </a:lnTo>
                <a:lnTo>
                  <a:pt x="329932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4" name="Rectangle 3">
            <a:extLst>
              <a:ext uri="{FF2B5EF4-FFF2-40B4-BE49-F238E27FC236}">
                <a16:creationId xmlns:a16="http://schemas.microsoft.com/office/drawing/2014/main" id="{9DC04F2D-6A65-4AA5-8F16-8B9D1F5F57BD}"/>
              </a:ext>
            </a:extLst>
          </p:cNvPr>
          <p:cNvSpPr/>
          <p:nvPr/>
        </p:nvSpPr>
        <p:spPr>
          <a:xfrm>
            <a:off x="4343400" y="723900"/>
            <a:ext cx="8879354" cy="814069"/>
          </a:xfrm>
          <a:prstGeom prst="rect">
            <a:avLst/>
          </a:prstGeom>
        </p:spPr>
        <p:txBody>
          <a:bodyPr wrap="none">
            <a:spAutoFit/>
          </a:bodyPr>
          <a:lstStyle/>
          <a:p>
            <a:r>
              <a:rPr lang="en-CA" sz="4690" dirty="0">
                <a:latin typeface="Open Sauce Bold" panose="020B0604020202020204" charset="0"/>
              </a:rPr>
              <a:t>Most Frequent Start Stations</a:t>
            </a:r>
          </a:p>
        </p:txBody>
      </p:sp>
      <p:graphicFrame>
        <p:nvGraphicFramePr>
          <p:cNvPr id="5" name="Object 4">
            <a:extLst>
              <a:ext uri="{FF2B5EF4-FFF2-40B4-BE49-F238E27FC236}">
                <a16:creationId xmlns:a16="http://schemas.microsoft.com/office/drawing/2014/main" id="{199BFC36-8511-4E42-8248-1F631A4BA59F}"/>
              </a:ext>
            </a:extLst>
          </p:cNvPr>
          <p:cNvGraphicFramePr>
            <a:graphicFrameLocks noChangeAspect="1"/>
          </p:cNvGraphicFramePr>
          <p:nvPr>
            <p:extLst>
              <p:ext uri="{D42A27DB-BD31-4B8C-83A1-F6EECF244321}">
                <p14:modId xmlns:p14="http://schemas.microsoft.com/office/powerpoint/2010/main" val="1456749571"/>
              </p:ext>
            </p:extLst>
          </p:nvPr>
        </p:nvGraphicFramePr>
        <p:xfrm>
          <a:off x="5029201" y="5129213"/>
          <a:ext cx="4129088" cy="28575"/>
        </p:xfrm>
        <a:graphic>
          <a:graphicData uri="http://schemas.openxmlformats.org/presentationml/2006/ole">
            <mc:AlternateContent xmlns:mc="http://schemas.openxmlformats.org/markup-compatibility/2006">
              <mc:Choice xmlns:v="urn:schemas-microsoft-com:vml" Requires="v">
                <p:oleObj name="HTML Document" r:id="rId7" imgW="0" imgH="0" progId="htmlfile">
                  <p:link updateAutomatic="1"/>
                </p:oleObj>
              </mc:Choice>
              <mc:Fallback>
                <p:oleObj name="HTML Document" r:id="rId7" imgW="0" imgH="0" progId="htmlfile">
                  <p:link updateAutomatic="1"/>
                  <p:pic>
                    <p:nvPicPr>
                      <p:cNvPr id="0" name=""/>
                      <p:cNvPicPr/>
                      <p:nvPr/>
                    </p:nvPicPr>
                    <p:blipFill>
                      <a:blip r:embed="rId8"/>
                      <a:stretch>
                        <a:fillRect/>
                      </a:stretch>
                    </p:blipFill>
                    <p:spPr>
                      <a:xfrm>
                        <a:off x="5029201" y="5129213"/>
                        <a:ext cx="4129088" cy="28575"/>
                      </a:xfrm>
                      <a:prstGeom prst="rect">
                        <a:avLst/>
                      </a:prstGeom>
                    </p:spPr>
                  </p:pic>
                </p:oleObj>
              </mc:Fallback>
            </mc:AlternateContent>
          </a:graphicData>
        </a:graphic>
      </p:graphicFrame>
      <p:pic>
        <p:nvPicPr>
          <p:cNvPr id="9" name="Picture 8">
            <a:extLst>
              <a:ext uri="{FF2B5EF4-FFF2-40B4-BE49-F238E27FC236}">
                <a16:creationId xmlns:a16="http://schemas.microsoft.com/office/drawing/2014/main" id="{9C5205FD-70AA-0844-38A8-EAA43FE4A141}"/>
              </a:ext>
            </a:extLst>
          </p:cNvPr>
          <p:cNvPicPr>
            <a:picLocks noChangeAspect="1"/>
          </p:cNvPicPr>
          <p:nvPr/>
        </p:nvPicPr>
        <p:blipFill>
          <a:blip r:embed="rId9">
            <a:extLst>
              <a:ext uri="{28A0092B-C50C-407E-A947-70E740481C1C}">
                <a14:useLocalDpi xmlns:a14="http://schemas.microsoft.com/office/drawing/2010/main" val="0"/>
              </a:ext>
            </a:extLst>
          </a:blip>
          <a:srcRect t="5519" b="4181"/>
          <a:stretch/>
        </p:blipFill>
        <p:spPr>
          <a:xfrm>
            <a:off x="914400" y="1538594"/>
            <a:ext cx="15384223" cy="8648700"/>
          </a:xfrm>
          <a:prstGeom prst="rect">
            <a:avLst/>
          </a:prstGeom>
        </p:spPr>
      </p:pic>
    </p:spTree>
    <p:extLst>
      <p:ext uri="{BB962C8B-B14F-4D97-AF65-F5344CB8AC3E}">
        <p14:creationId xmlns:p14="http://schemas.microsoft.com/office/powerpoint/2010/main" val="1387976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9E84498-A4CA-4437-BD82-2BC3EA40C985}"/>
              </a:ext>
            </a:extLst>
          </p:cNvPr>
          <p:cNvSpPr/>
          <p:nvPr/>
        </p:nvSpPr>
        <p:spPr>
          <a:xfrm>
            <a:off x="4343400" y="723900"/>
            <a:ext cx="8693405" cy="814069"/>
          </a:xfrm>
          <a:prstGeom prst="rect">
            <a:avLst/>
          </a:prstGeom>
        </p:spPr>
        <p:txBody>
          <a:bodyPr wrap="none">
            <a:spAutoFit/>
          </a:bodyPr>
          <a:lstStyle/>
          <a:p>
            <a:r>
              <a:rPr lang="en-CA" sz="4690" dirty="0">
                <a:latin typeface="Open Sauce Bold" panose="020B0604020202020204" charset="0"/>
              </a:rPr>
              <a:t>Most Frequent End Stations</a:t>
            </a:r>
          </a:p>
        </p:txBody>
      </p:sp>
      <p:pic>
        <p:nvPicPr>
          <p:cNvPr id="8" name="Picture 7">
            <a:extLst>
              <a:ext uri="{FF2B5EF4-FFF2-40B4-BE49-F238E27FC236}">
                <a16:creationId xmlns:a16="http://schemas.microsoft.com/office/drawing/2014/main" id="{1B462D5E-F00F-D8F5-9B3E-77AA734A059E}"/>
              </a:ext>
            </a:extLst>
          </p:cNvPr>
          <p:cNvPicPr>
            <a:picLocks noChangeAspect="1"/>
          </p:cNvPicPr>
          <p:nvPr/>
        </p:nvPicPr>
        <p:blipFill>
          <a:blip r:embed="rId3">
            <a:extLst>
              <a:ext uri="{28A0092B-C50C-407E-A947-70E740481C1C}">
                <a14:useLocalDpi xmlns:a14="http://schemas.microsoft.com/office/drawing/2010/main" val="0"/>
              </a:ext>
            </a:extLst>
          </a:blip>
          <a:srcRect t="10032" b="9420"/>
          <a:stretch/>
        </p:blipFill>
        <p:spPr>
          <a:xfrm>
            <a:off x="1439340" y="1409700"/>
            <a:ext cx="15172259" cy="8305800"/>
          </a:xfrm>
          <a:prstGeom prst="rect">
            <a:avLst/>
          </a:prstGeom>
        </p:spPr>
      </p:pic>
      <p:grpSp>
        <p:nvGrpSpPr>
          <p:cNvPr id="3" name="Group 29">
            <a:extLst>
              <a:ext uri="{FF2B5EF4-FFF2-40B4-BE49-F238E27FC236}">
                <a16:creationId xmlns:a16="http://schemas.microsoft.com/office/drawing/2014/main" id="{FE5DEADC-99F6-473E-BCF7-2A1939C9A0A9}"/>
              </a:ext>
            </a:extLst>
          </p:cNvPr>
          <p:cNvGrpSpPr/>
          <p:nvPr/>
        </p:nvGrpSpPr>
        <p:grpSpPr>
          <a:xfrm>
            <a:off x="-1923846" y="8186287"/>
            <a:ext cx="4201427" cy="4201427"/>
            <a:chOff x="0" y="0"/>
            <a:chExt cx="812800" cy="812800"/>
          </a:xfrm>
        </p:grpSpPr>
        <p:sp>
          <p:nvSpPr>
            <p:cNvPr id="4" name="Freeform 30">
              <a:extLst>
                <a:ext uri="{FF2B5EF4-FFF2-40B4-BE49-F238E27FC236}">
                  <a16:creationId xmlns:a16="http://schemas.microsoft.com/office/drawing/2014/main" id="{A8D17B05-8E78-4746-8DA5-5C38C46D8B8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id="5" name="TextBox 31">
              <a:extLst>
                <a:ext uri="{FF2B5EF4-FFF2-40B4-BE49-F238E27FC236}">
                  <a16:creationId xmlns:a16="http://schemas.microsoft.com/office/drawing/2014/main" id="{152FB958-D0C3-4F2A-B980-7F41500CDDE2}"/>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2" name="Freeform 28">
            <a:extLst>
              <a:ext uri="{FF2B5EF4-FFF2-40B4-BE49-F238E27FC236}">
                <a16:creationId xmlns:a16="http://schemas.microsoft.com/office/drawing/2014/main" id="{E3D1F2DE-E273-44FB-99BF-AB7DE8AAF797}"/>
              </a:ext>
            </a:extLst>
          </p:cNvPr>
          <p:cNvSpPr/>
          <p:nvPr/>
        </p:nvSpPr>
        <p:spPr>
          <a:xfrm flipH="1">
            <a:off x="14910781" y="0"/>
            <a:ext cx="3377219" cy="3377219"/>
          </a:xfrm>
          <a:custGeom>
            <a:avLst/>
            <a:gdLst/>
            <a:ahLst/>
            <a:cxnLst/>
            <a:rect l="l" t="t" r="r" b="b"/>
            <a:pathLst>
              <a:path w="3377219" h="3377219">
                <a:moveTo>
                  <a:pt x="3377219" y="0"/>
                </a:moveTo>
                <a:lnTo>
                  <a:pt x="0" y="0"/>
                </a:lnTo>
                <a:lnTo>
                  <a:pt x="0" y="3377219"/>
                </a:lnTo>
                <a:lnTo>
                  <a:pt x="3377219" y="3377219"/>
                </a:lnTo>
                <a:lnTo>
                  <a:pt x="3377219"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Tree>
    <p:extLst>
      <p:ext uri="{BB962C8B-B14F-4D97-AF65-F5344CB8AC3E}">
        <p14:creationId xmlns:p14="http://schemas.microsoft.com/office/powerpoint/2010/main" val="123104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4" name="Isosceles Triangle 3">
            <a:extLst>
              <a:ext uri="{FF2B5EF4-FFF2-40B4-BE49-F238E27FC236}">
                <a16:creationId xmlns:a16="http://schemas.microsoft.com/office/drawing/2014/main" id="{D12095A8-B39B-4C82-ABB6-AE85ABC8EFBB}"/>
              </a:ext>
            </a:extLst>
          </p:cNvPr>
          <p:cNvSpPr/>
          <p:nvPr/>
        </p:nvSpPr>
        <p:spPr>
          <a:xfrm>
            <a:off x="-1866900" y="0"/>
            <a:ext cx="3733800" cy="3124200"/>
          </a:xfrm>
          <a:prstGeom prst="triangle">
            <a:avLst/>
          </a:prstGeom>
          <a:solidFill>
            <a:srgbClr val="1367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Diamond 7">
            <a:extLst>
              <a:ext uri="{FF2B5EF4-FFF2-40B4-BE49-F238E27FC236}">
                <a16:creationId xmlns:a16="http://schemas.microsoft.com/office/drawing/2014/main" id="{8E813295-45CE-4F53-90B2-20F9EE9E889D}"/>
              </a:ext>
            </a:extLst>
          </p:cNvPr>
          <p:cNvSpPr/>
          <p:nvPr/>
        </p:nvSpPr>
        <p:spPr>
          <a:xfrm>
            <a:off x="16002000" y="8229600"/>
            <a:ext cx="4572000" cy="4114800"/>
          </a:xfrm>
          <a:prstGeom prst="diamond">
            <a:avLst/>
          </a:prstGeom>
          <a:solidFill>
            <a:srgbClr val="B3F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B42D0111-A5DB-DF02-E4E1-C394C4946A10}"/>
              </a:ext>
            </a:extLst>
          </p:cNvPr>
          <p:cNvSpPr>
            <a:spLocks noGrp="1"/>
          </p:cNvSpPr>
          <p:nvPr>
            <p:ph type="title"/>
          </p:nvPr>
        </p:nvSpPr>
        <p:spPr>
          <a:xfrm>
            <a:off x="5029200" y="342901"/>
            <a:ext cx="8229600" cy="1143000"/>
          </a:xfrm>
        </p:spPr>
        <p:txBody>
          <a:bodyPr>
            <a:noAutofit/>
          </a:bodyPr>
          <a:lstStyle/>
          <a:p>
            <a:r>
              <a:rPr lang="en-US" dirty="0">
                <a:latin typeface="Open Sauce Bold" panose="020B0604020202020204" charset="0"/>
              </a:rPr>
              <a:t>Share/Conclusion</a:t>
            </a:r>
            <a:endParaRPr lang="en-IN" dirty="0"/>
          </a:p>
        </p:txBody>
      </p:sp>
      <p:sp>
        <p:nvSpPr>
          <p:cNvPr id="3" name="Content Placeholder 2">
            <a:extLst>
              <a:ext uri="{FF2B5EF4-FFF2-40B4-BE49-F238E27FC236}">
                <a16:creationId xmlns:a16="http://schemas.microsoft.com/office/drawing/2014/main" id="{9736EA99-6789-BA63-FB7D-27561A134DE3}"/>
              </a:ext>
            </a:extLst>
          </p:cNvPr>
          <p:cNvSpPr>
            <a:spLocks noGrp="1"/>
          </p:cNvSpPr>
          <p:nvPr>
            <p:ph idx="1"/>
          </p:nvPr>
        </p:nvSpPr>
        <p:spPr>
          <a:xfrm>
            <a:off x="1866900" y="1936530"/>
            <a:ext cx="15811500" cy="8007569"/>
          </a:xfrm>
        </p:spPr>
        <p:txBody>
          <a:bodyPr>
            <a:normAutofit lnSpcReduction="10000"/>
          </a:bodyPr>
          <a:lstStyle/>
          <a:p>
            <a:r>
              <a:rPr lang="en-US" sz="2400" dirty="0">
                <a:latin typeface="Open Sauce" panose="020B0604020202020204" charset="0"/>
              </a:rPr>
              <a:t>Over the last 12 months, close to 4 million rides were taken, with casual riders representing 33.5% and members making up 66.5% of all rides</a:t>
            </a:r>
          </a:p>
          <a:p>
            <a:pPr marL="0" indent="0">
              <a:buNone/>
            </a:pPr>
            <a:endParaRPr lang="en-US" sz="2400" dirty="0">
              <a:latin typeface="Open Sauce" panose="020B0604020202020204" charset="0"/>
            </a:endParaRPr>
          </a:p>
          <a:p>
            <a:r>
              <a:rPr lang="en-US" sz="2400" dirty="0">
                <a:latin typeface="Open Sauce" panose="020B0604020202020204" charset="0"/>
              </a:rPr>
              <a:t>Median trip duration in casual riders was significantly higher as compared to members</a:t>
            </a:r>
          </a:p>
          <a:p>
            <a:pPr marL="0" indent="0">
              <a:buNone/>
            </a:pPr>
            <a:endParaRPr lang="en-US" sz="2400" dirty="0">
              <a:latin typeface="Open Sauce" panose="020B0604020202020204" charset="0"/>
            </a:endParaRPr>
          </a:p>
          <a:p>
            <a:r>
              <a:rPr lang="en-US" sz="2400" dirty="0">
                <a:latin typeface="Open Sauce" panose="020B0604020202020204" charset="0"/>
              </a:rPr>
              <a:t>Majority of the rides taken by members were between 5 to 15 mins whereas casual rides tend to take rides for 7 to 21 mins</a:t>
            </a:r>
          </a:p>
          <a:p>
            <a:pPr marL="0" indent="0">
              <a:buNone/>
            </a:pPr>
            <a:endParaRPr lang="en-US" sz="2400" dirty="0">
              <a:latin typeface="Open Sauce" panose="020B0604020202020204" charset="0"/>
            </a:endParaRPr>
          </a:p>
          <a:p>
            <a:r>
              <a:rPr lang="en-IN" sz="2400" dirty="0">
                <a:solidFill>
                  <a:srgbClr val="343432"/>
                </a:solidFill>
                <a:latin typeface="Open Sauce" panose="020B0604020202020204" charset="0"/>
              </a:rPr>
              <a:t>It was observed that the members preferred to ride classic bikes while the casual riders preferred to use the electric bikes</a:t>
            </a:r>
          </a:p>
          <a:p>
            <a:pPr marL="0" indent="0">
              <a:buNone/>
            </a:pPr>
            <a:endParaRPr lang="en-IN" sz="2400" dirty="0">
              <a:solidFill>
                <a:srgbClr val="343432"/>
              </a:solidFill>
              <a:latin typeface="Open Sauce" panose="020B0604020202020204" charset="0"/>
            </a:endParaRPr>
          </a:p>
          <a:p>
            <a:r>
              <a:rPr lang="en-IN" sz="2400" dirty="0">
                <a:solidFill>
                  <a:srgbClr val="343432"/>
                </a:solidFill>
                <a:latin typeface="Open Sauce" panose="020B0604020202020204" charset="0"/>
              </a:rPr>
              <a:t>Average trip duration on weekends was reportedly higher as compared to the weekdays for both member and casual riders</a:t>
            </a:r>
          </a:p>
          <a:p>
            <a:pPr marL="0" indent="0">
              <a:buNone/>
            </a:pPr>
            <a:endParaRPr lang="en-IN" sz="2400" dirty="0">
              <a:solidFill>
                <a:srgbClr val="343432"/>
              </a:solidFill>
              <a:latin typeface="Open Sauce" panose="020B0604020202020204" charset="0"/>
            </a:endParaRPr>
          </a:p>
          <a:p>
            <a:r>
              <a:rPr lang="en-US" sz="2400" dirty="0">
                <a:latin typeface="Open Sauce" panose="020B0604020202020204" charset="0"/>
              </a:rPr>
              <a:t>Members predominantly used bikes on weekdays and during peak work hours, while casual riders primarily preferred to ride on weekends and in the evenings</a:t>
            </a:r>
          </a:p>
          <a:p>
            <a:pPr marL="0" indent="0">
              <a:buNone/>
            </a:pPr>
            <a:endParaRPr lang="en-US" sz="2400" dirty="0">
              <a:latin typeface="Open Sauce" panose="020B0604020202020204" charset="0"/>
            </a:endParaRPr>
          </a:p>
          <a:p>
            <a:r>
              <a:rPr lang="en-US" sz="2400" dirty="0">
                <a:latin typeface="Open Sauce" panose="020B0604020202020204" charset="0"/>
              </a:rPr>
              <a:t>The most popular start and end stations for members, each with over 10,000 rides, were situated in central Chicago as well as the north and south sides. In contrast, casual riders primarily began and finished their rides from stations in central Chicago</a:t>
            </a:r>
            <a:endParaRPr lang="en-US" dirty="0"/>
          </a:p>
          <a:p>
            <a:endParaRPr lang="en-US" dirty="0"/>
          </a:p>
          <a:p>
            <a:endParaRPr lang="en-IN" dirty="0"/>
          </a:p>
        </p:txBody>
      </p:sp>
    </p:spTree>
    <p:extLst>
      <p:ext uri="{BB962C8B-B14F-4D97-AF65-F5344CB8AC3E}">
        <p14:creationId xmlns:p14="http://schemas.microsoft.com/office/powerpoint/2010/main" val="4158506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8" name="TextBox 8"/>
          <p:cNvSpPr txBox="1"/>
          <p:nvPr/>
        </p:nvSpPr>
        <p:spPr>
          <a:xfrm>
            <a:off x="1295137" y="1754095"/>
            <a:ext cx="3630003" cy="808613"/>
          </a:xfrm>
          <a:prstGeom prst="rect">
            <a:avLst/>
          </a:prstGeom>
        </p:spPr>
        <p:txBody>
          <a:bodyPr lIns="0" tIns="0" rIns="0" bIns="0" rtlCol="0" anchor="t">
            <a:spAutoFit/>
          </a:bodyPr>
          <a:lstStyle/>
          <a:p>
            <a:pPr marL="0" lvl="0" indent="0" algn="l">
              <a:lnSpc>
                <a:spcPts val="6644"/>
              </a:lnSpc>
              <a:spcBef>
                <a:spcPct val="0"/>
              </a:spcBef>
            </a:pPr>
            <a:r>
              <a:rPr lang="en-US" sz="4746" b="1" spc="-94">
                <a:solidFill>
                  <a:srgbClr val="191919"/>
                </a:solidFill>
                <a:latin typeface="Open Sauce Bold"/>
                <a:ea typeface="Open Sauce Bold"/>
                <a:cs typeface="Open Sauce Bold"/>
                <a:sym typeface="Open Sauce Bold"/>
              </a:rPr>
              <a:t>Overview</a:t>
            </a:r>
          </a:p>
        </p:txBody>
      </p:sp>
      <p:sp>
        <p:nvSpPr>
          <p:cNvPr id="9" name="TextBox 9"/>
          <p:cNvSpPr txBox="1"/>
          <p:nvPr/>
        </p:nvSpPr>
        <p:spPr>
          <a:xfrm>
            <a:off x="1695140" y="3096108"/>
            <a:ext cx="5620059" cy="5453672"/>
          </a:xfrm>
          <a:prstGeom prst="rect">
            <a:avLst/>
          </a:prstGeom>
        </p:spPr>
        <p:txBody>
          <a:bodyPr wrap="square" lIns="0" tIns="0" rIns="0" bIns="0" rtlCol="0" anchor="t">
            <a:spAutoFit/>
          </a:bodyPr>
          <a:lstStyle/>
          <a:p>
            <a:pPr marL="565238" lvl="1" indent="-282619" algn="l">
              <a:lnSpc>
                <a:spcPts val="4345"/>
              </a:lnSpc>
              <a:buFont typeface="Arial"/>
              <a:buChar char="•"/>
            </a:pPr>
            <a:r>
              <a:rPr lang="en-US" sz="2618" dirty="0">
                <a:solidFill>
                  <a:srgbClr val="191919"/>
                </a:solidFill>
                <a:latin typeface="Open Sauce"/>
                <a:ea typeface="Open Sauce"/>
                <a:cs typeface="Open Sauce"/>
                <a:sym typeface="Open Sauce"/>
              </a:rPr>
              <a:t>About the company</a:t>
            </a:r>
          </a:p>
          <a:p>
            <a:pPr marL="565238" lvl="1" indent="-282619" algn="l">
              <a:lnSpc>
                <a:spcPts val="4345"/>
              </a:lnSpc>
              <a:buFont typeface="Arial"/>
              <a:buChar char="•"/>
            </a:pPr>
            <a:r>
              <a:rPr lang="en-US" sz="2618" dirty="0">
                <a:solidFill>
                  <a:srgbClr val="191919"/>
                </a:solidFill>
                <a:latin typeface="Open Sauce"/>
                <a:ea typeface="Open Sauce"/>
                <a:cs typeface="Open Sauce"/>
                <a:sym typeface="Open Sauce"/>
              </a:rPr>
              <a:t>Current Marketing Strategies</a:t>
            </a:r>
          </a:p>
          <a:p>
            <a:pPr marL="565238" lvl="1" indent="-282619" algn="l">
              <a:lnSpc>
                <a:spcPts val="4345"/>
              </a:lnSpc>
              <a:buFont typeface="Arial"/>
              <a:buChar char="•"/>
            </a:pPr>
            <a:r>
              <a:rPr lang="en-US" sz="2618" dirty="0">
                <a:solidFill>
                  <a:srgbClr val="191919"/>
                </a:solidFill>
                <a:latin typeface="Open Sauce"/>
                <a:ea typeface="Open Sauce"/>
                <a:cs typeface="Open Sauce"/>
                <a:sym typeface="Open Sauce"/>
              </a:rPr>
              <a:t>Scenario</a:t>
            </a:r>
          </a:p>
          <a:p>
            <a:pPr marL="565238" lvl="1" indent="-282619" algn="l">
              <a:lnSpc>
                <a:spcPts val="4345"/>
              </a:lnSpc>
              <a:buFont typeface="Arial"/>
              <a:buChar char="•"/>
            </a:pPr>
            <a:r>
              <a:rPr lang="en-US" sz="2618" dirty="0">
                <a:solidFill>
                  <a:srgbClr val="191919"/>
                </a:solidFill>
                <a:latin typeface="Open Sauce"/>
                <a:ea typeface="Open Sauce"/>
                <a:cs typeface="Open Sauce"/>
                <a:sym typeface="Open Sauce"/>
              </a:rPr>
              <a:t>Case Study Roadmap</a:t>
            </a:r>
          </a:p>
          <a:p>
            <a:pPr marL="565238" lvl="1" indent="-282619" algn="l">
              <a:lnSpc>
                <a:spcPts val="4345"/>
              </a:lnSpc>
              <a:buFont typeface="Arial"/>
              <a:buChar char="•"/>
            </a:pPr>
            <a:r>
              <a:rPr lang="en-US" sz="2618" dirty="0">
                <a:solidFill>
                  <a:srgbClr val="191919"/>
                </a:solidFill>
                <a:latin typeface="Open Sauce"/>
                <a:ea typeface="Open Sauce"/>
                <a:cs typeface="Open Sauce"/>
                <a:sym typeface="Open Sauce"/>
              </a:rPr>
              <a:t>Ask</a:t>
            </a:r>
          </a:p>
          <a:p>
            <a:pPr marL="565238" lvl="1" indent="-282619" algn="l">
              <a:lnSpc>
                <a:spcPts val="4345"/>
              </a:lnSpc>
              <a:buFont typeface="Arial"/>
              <a:buChar char="•"/>
            </a:pPr>
            <a:r>
              <a:rPr lang="en-US" sz="2618" dirty="0">
                <a:solidFill>
                  <a:srgbClr val="191919"/>
                </a:solidFill>
                <a:latin typeface="Open Sauce"/>
                <a:ea typeface="Open Sauce"/>
                <a:cs typeface="Open Sauce"/>
                <a:sym typeface="Open Sauce"/>
              </a:rPr>
              <a:t>Prepare</a:t>
            </a:r>
          </a:p>
          <a:p>
            <a:pPr marL="565238" lvl="1" indent="-282619" algn="l">
              <a:lnSpc>
                <a:spcPts val="4345"/>
              </a:lnSpc>
              <a:buFont typeface="Arial"/>
              <a:buChar char="•"/>
            </a:pPr>
            <a:r>
              <a:rPr lang="en-US" sz="2618" dirty="0">
                <a:solidFill>
                  <a:srgbClr val="191919"/>
                </a:solidFill>
                <a:latin typeface="Open Sauce"/>
                <a:ea typeface="Open Sauce"/>
                <a:cs typeface="Open Sauce"/>
                <a:sym typeface="Open Sauce"/>
              </a:rPr>
              <a:t>Process</a:t>
            </a:r>
          </a:p>
          <a:p>
            <a:pPr marL="565238" lvl="1" indent="-282619" algn="l">
              <a:lnSpc>
                <a:spcPts val="4345"/>
              </a:lnSpc>
              <a:buFont typeface="Arial"/>
              <a:buChar char="•"/>
            </a:pPr>
            <a:r>
              <a:rPr lang="en-US" sz="2618" dirty="0">
                <a:solidFill>
                  <a:srgbClr val="191919"/>
                </a:solidFill>
                <a:latin typeface="Open Sauce"/>
                <a:ea typeface="Open Sauce"/>
                <a:cs typeface="Open Sauce"/>
                <a:sym typeface="Open Sauce"/>
              </a:rPr>
              <a:t>Analyze</a:t>
            </a:r>
          </a:p>
          <a:p>
            <a:pPr marL="565238" lvl="1" indent="-282619" algn="l">
              <a:lnSpc>
                <a:spcPts val="4345"/>
              </a:lnSpc>
              <a:buFont typeface="Arial"/>
              <a:buChar char="•"/>
            </a:pPr>
            <a:r>
              <a:rPr lang="en-US" sz="2618" dirty="0">
                <a:solidFill>
                  <a:srgbClr val="191919"/>
                </a:solidFill>
                <a:latin typeface="Open Sauce"/>
                <a:ea typeface="Open Sauce"/>
                <a:cs typeface="Open Sauce"/>
                <a:sym typeface="Open Sauce"/>
              </a:rPr>
              <a:t>Share</a:t>
            </a:r>
          </a:p>
          <a:p>
            <a:pPr marL="565238" lvl="1" indent="-282619" algn="l">
              <a:lnSpc>
                <a:spcPts val="4345"/>
              </a:lnSpc>
              <a:buFont typeface="Arial"/>
              <a:buChar char="•"/>
            </a:pPr>
            <a:r>
              <a:rPr lang="en-US" sz="2618" dirty="0">
                <a:solidFill>
                  <a:srgbClr val="191919"/>
                </a:solidFill>
                <a:latin typeface="Open Sauce"/>
                <a:ea typeface="Open Sauce"/>
                <a:cs typeface="Open Sauce"/>
                <a:sym typeface="Open Sauce"/>
              </a:rPr>
              <a:t>Act</a:t>
            </a:r>
          </a:p>
        </p:txBody>
      </p:sp>
      <p:sp>
        <p:nvSpPr>
          <p:cNvPr id="10" name="TextBox 10"/>
          <p:cNvSpPr txBox="1"/>
          <p:nvPr/>
        </p:nvSpPr>
        <p:spPr>
          <a:xfrm>
            <a:off x="6919404" y="3079779"/>
            <a:ext cx="712352" cy="5453672"/>
          </a:xfrm>
          <a:prstGeom prst="rect">
            <a:avLst/>
          </a:prstGeom>
        </p:spPr>
        <p:txBody>
          <a:bodyPr lIns="0" tIns="0" rIns="0" bIns="0" rtlCol="0" anchor="t">
            <a:spAutoFit/>
          </a:bodyPr>
          <a:lstStyle/>
          <a:p>
            <a:pPr algn="r">
              <a:lnSpc>
                <a:spcPts val="4345"/>
              </a:lnSpc>
            </a:pPr>
            <a:r>
              <a:rPr lang="en-US" sz="2618" b="1" dirty="0">
                <a:solidFill>
                  <a:srgbClr val="191919"/>
                </a:solidFill>
                <a:latin typeface="Open Sauce Bold"/>
                <a:ea typeface="Open Sauce Bold"/>
                <a:cs typeface="Open Sauce Bold"/>
                <a:sym typeface="Open Sauce Bold"/>
              </a:rPr>
              <a:t>03</a:t>
            </a:r>
          </a:p>
          <a:p>
            <a:pPr algn="r">
              <a:lnSpc>
                <a:spcPts val="4345"/>
              </a:lnSpc>
            </a:pPr>
            <a:r>
              <a:rPr lang="en-US" sz="2618" b="1" dirty="0">
                <a:solidFill>
                  <a:srgbClr val="191919"/>
                </a:solidFill>
                <a:latin typeface="Open Sauce Bold"/>
                <a:ea typeface="Open Sauce Bold"/>
                <a:cs typeface="Open Sauce Bold"/>
                <a:sym typeface="Open Sauce Bold"/>
              </a:rPr>
              <a:t>04</a:t>
            </a:r>
          </a:p>
          <a:p>
            <a:pPr algn="r">
              <a:lnSpc>
                <a:spcPts val="4345"/>
              </a:lnSpc>
            </a:pPr>
            <a:r>
              <a:rPr lang="en-US" sz="2618" b="1" dirty="0">
                <a:solidFill>
                  <a:srgbClr val="191919"/>
                </a:solidFill>
                <a:latin typeface="Open Sauce Bold"/>
                <a:ea typeface="Open Sauce Bold"/>
                <a:cs typeface="Open Sauce Bold"/>
                <a:sym typeface="Open Sauce Bold"/>
              </a:rPr>
              <a:t>05</a:t>
            </a:r>
          </a:p>
          <a:p>
            <a:pPr algn="r">
              <a:lnSpc>
                <a:spcPts val="4345"/>
              </a:lnSpc>
            </a:pPr>
            <a:r>
              <a:rPr lang="en-US" sz="2618" b="1" dirty="0">
                <a:solidFill>
                  <a:srgbClr val="191919"/>
                </a:solidFill>
                <a:latin typeface="Open Sauce Bold"/>
                <a:ea typeface="Open Sauce Bold"/>
                <a:cs typeface="Open Sauce Bold"/>
                <a:sym typeface="Open Sauce Bold"/>
              </a:rPr>
              <a:t>04</a:t>
            </a:r>
          </a:p>
          <a:p>
            <a:pPr algn="r">
              <a:lnSpc>
                <a:spcPts val="4345"/>
              </a:lnSpc>
            </a:pPr>
            <a:r>
              <a:rPr lang="en-US" sz="2618" b="1" dirty="0">
                <a:solidFill>
                  <a:srgbClr val="191919"/>
                </a:solidFill>
                <a:latin typeface="Open Sauce Bold"/>
                <a:ea typeface="Open Sauce Bold"/>
                <a:cs typeface="Open Sauce Bold"/>
                <a:sym typeface="Open Sauce Bold"/>
              </a:rPr>
              <a:t>07</a:t>
            </a:r>
          </a:p>
          <a:p>
            <a:pPr algn="r">
              <a:lnSpc>
                <a:spcPts val="4345"/>
              </a:lnSpc>
            </a:pPr>
            <a:r>
              <a:rPr lang="en-US" sz="2618" b="1" dirty="0">
                <a:solidFill>
                  <a:srgbClr val="191919"/>
                </a:solidFill>
                <a:latin typeface="Open Sauce Bold"/>
                <a:ea typeface="Open Sauce Bold"/>
                <a:cs typeface="Open Sauce Bold"/>
                <a:sym typeface="Open Sauce Bold"/>
              </a:rPr>
              <a:t>08</a:t>
            </a:r>
          </a:p>
          <a:p>
            <a:pPr algn="r">
              <a:lnSpc>
                <a:spcPts val="4345"/>
              </a:lnSpc>
            </a:pPr>
            <a:r>
              <a:rPr lang="en-US" sz="2618" b="1" dirty="0">
                <a:solidFill>
                  <a:srgbClr val="191919"/>
                </a:solidFill>
                <a:latin typeface="Open Sauce Bold"/>
                <a:ea typeface="Open Sauce Bold"/>
                <a:cs typeface="Open Sauce Bold"/>
                <a:sym typeface="Open Sauce Bold"/>
              </a:rPr>
              <a:t>09</a:t>
            </a:r>
          </a:p>
          <a:p>
            <a:pPr algn="r">
              <a:lnSpc>
                <a:spcPts val="4345"/>
              </a:lnSpc>
            </a:pPr>
            <a:r>
              <a:rPr lang="en-US" sz="2618" b="1" dirty="0">
                <a:solidFill>
                  <a:srgbClr val="191919"/>
                </a:solidFill>
                <a:latin typeface="Open Sauce Bold"/>
                <a:ea typeface="Open Sauce Bold"/>
                <a:cs typeface="Open Sauce Bold"/>
                <a:sym typeface="Open Sauce Bold"/>
              </a:rPr>
              <a:t>10</a:t>
            </a:r>
          </a:p>
          <a:p>
            <a:pPr algn="r">
              <a:lnSpc>
                <a:spcPts val="4345"/>
              </a:lnSpc>
            </a:pPr>
            <a:r>
              <a:rPr lang="en-US" sz="2618" b="1" dirty="0">
                <a:solidFill>
                  <a:srgbClr val="191919"/>
                </a:solidFill>
                <a:latin typeface="Open Sauce Bold"/>
                <a:ea typeface="Open Sauce Bold"/>
                <a:cs typeface="Open Sauce Bold"/>
                <a:sym typeface="Open Sauce Bold"/>
              </a:rPr>
              <a:t>19</a:t>
            </a:r>
          </a:p>
          <a:p>
            <a:pPr algn="r">
              <a:lnSpc>
                <a:spcPts val="4345"/>
              </a:lnSpc>
            </a:pPr>
            <a:r>
              <a:rPr lang="en-US" sz="2618" b="1" dirty="0">
                <a:solidFill>
                  <a:srgbClr val="191919"/>
                </a:solidFill>
                <a:latin typeface="Open Sauce Bold"/>
                <a:ea typeface="Open Sauce Bold"/>
                <a:cs typeface="Open Sauce Bold"/>
                <a:sym typeface="Open Sauce Bold"/>
              </a:rPr>
              <a:t>20</a:t>
            </a:r>
          </a:p>
        </p:txBody>
      </p:sp>
      <p:pic>
        <p:nvPicPr>
          <p:cNvPr id="19" name="Picture 18">
            <a:extLst>
              <a:ext uri="{FF2B5EF4-FFF2-40B4-BE49-F238E27FC236}">
                <a16:creationId xmlns:a16="http://schemas.microsoft.com/office/drawing/2014/main" id="{04E8B4C0-38A8-AEA3-1D39-ECA2B43A23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0" y="1409700"/>
            <a:ext cx="10134600" cy="780900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79908FA-346C-4096-93AA-D47BC6FBC8D5}"/>
              </a:ext>
            </a:extLst>
          </p:cNvPr>
          <p:cNvGrpSpPr/>
          <p:nvPr/>
        </p:nvGrpSpPr>
        <p:grpSpPr>
          <a:xfrm>
            <a:off x="14249400" y="-2828925"/>
            <a:ext cx="5657850" cy="5657850"/>
            <a:chOff x="0" y="0"/>
            <a:chExt cx="812800" cy="812800"/>
          </a:xfrm>
        </p:grpSpPr>
        <p:sp>
          <p:nvSpPr>
            <p:cNvPr id="4" name="Freeform 3">
              <a:extLst>
                <a:ext uri="{FF2B5EF4-FFF2-40B4-BE49-F238E27FC236}">
                  <a16:creationId xmlns:a16="http://schemas.microsoft.com/office/drawing/2014/main" id="{CB666C7A-1748-400F-966A-8D3DD579E90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id="5" name="TextBox 4">
              <a:extLst>
                <a:ext uri="{FF2B5EF4-FFF2-40B4-BE49-F238E27FC236}">
                  <a16:creationId xmlns:a16="http://schemas.microsoft.com/office/drawing/2014/main" id="{92978C29-8808-4792-BE27-351D67CB0F44}"/>
                </a:ext>
              </a:extLst>
            </p:cNvPr>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 name="Group 12">
            <a:extLst>
              <a:ext uri="{FF2B5EF4-FFF2-40B4-BE49-F238E27FC236}">
                <a16:creationId xmlns:a16="http://schemas.microsoft.com/office/drawing/2014/main" id="{B08C95D8-9406-4B3B-B374-CE0226F9C12C}"/>
              </a:ext>
            </a:extLst>
          </p:cNvPr>
          <p:cNvGrpSpPr/>
          <p:nvPr/>
        </p:nvGrpSpPr>
        <p:grpSpPr>
          <a:xfrm>
            <a:off x="-1390959" y="8567821"/>
            <a:ext cx="3086100" cy="3086100"/>
            <a:chOff x="0" y="0"/>
            <a:chExt cx="812800" cy="812800"/>
          </a:xfrm>
        </p:grpSpPr>
        <p:sp>
          <p:nvSpPr>
            <p:cNvPr id="7" name="Freeform 13">
              <a:extLst>
                <a:ext uri="{FF2B5EF4-FFF2-40B4-BE49-F238E27FC236}">
                  <a16:creationId xmlns:a16="http://schemas.microsoft.com/office/drawing/2014/main" id="{8CB7BB0C-63E0-4120-BD73-A4BBD181FD6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id="8" name="TextBox 14">
              <a:extLst>
                <a:ext uri="{FF2B5EF4-FFF2-40B4-BE49-F238E27FC236}">
                  <a16:creationId xmlns:a16="http://schemas.microsoft.com/office/drawing/2014/main" id="{630A87C5-231C-4520-AB92-6F2851816334}"/>
                </a:ext>
              </a:extLst>
            </p:cNvPr>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9" name="Freeform 16">
            <a:extLst>
              <a:ext uri="{FF2B5EF4-FFF2-40B4-BE49-F238E27FC236}">
                <a16:creationId xmlns:a16="http://schemas.microsoft.com/office/drawing/2014/main" id="{7006BF0C-E3CA-42D0-AE06-BB12B14614F3}"/>
              </a:ext>
            </a:extLst>
          </p:cNvPr>
          <p:cNvSpPr/>
          <p:nvPr/>
        </p:nvSpPr>
        <p:spPr>
          <a:xfrm>
            <a:off x="15573969" y="3314080"/>
            <a:ext cx="712353" cy="68642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6759"/>
          </a:solidFill>
          <a:ln cap="sq">
            <a:noFill/>
            <a:prstDash val="solid"/>
            <a:miter/>
          </a:ln>
        </p:spPr>
      </p:sp>
      <p:sp>
        <p:nvSpPr>
          <p:cNvPr id="2" name="Title 1">
            <a:extLst>
              <a:ext uri="{FF2B5EF4-FFF2-40B4-BE49-F238E27FC236}">
                <a16:creationId xmlns:a16="http://schemas.microsoft.com/office/drawing/2014/main" id="{D465C4E8-6C50-61E4-60E6-6B21FD077145}"/>
              </a:ext>
            </a:extLst>
          </p:cNvPr>
          <p:cNvSpPr>
            <a:spLocks noGrp="1"/>
          </p:cNvSpPr>
          <p:nvPr>
            <p:ph type="title"/>
          </p:nvPr>
        </p:nvSpPr>
        <p:spPr>
          <a:xfrm>
            <a:off x="3962400" y="1193602"/>
            <a:ext cx="8229600" cy="1143000"/>
          </a:xfrm>
        </p:spPr>
        <p:txBody>
          <a:bodyPr/>
          <a:lstStyle/>
          <a:p>
            <a:r>
              <a:rPr lang="en-US" sz="4400" dirty="0">
                <a:latin typeface="Open Sauce Bold" panose="020B0604020202020204" charset="0"/>
              </a:rPr>
              <a:t>ACT</a:t>
            </a:r>
            <a:endParaRPr lang="en-CA" sz="4400" dirty="0">
              <a:latin typeface="Open Sauce Bold" panose="020B0604020202020204" charset="0"/>
            </a:endParaRPr>
          </a:p>
        </p:txBody>
      </p:sp>
      <p:sp>
        <p:nvSpPr>
          <p:cNvPr id="11" name="Content Placeholder 10">
            <a:extLst>
              <a:ext uri="{FF2B5EF4-FFF2-40B4-BE49-F238E27FC236}">
                <a16:creationId xmlns:a16="http://schemas.microsoft.com/office/drawing/2014/main" id="{E030BE90-B84B-E61B-92D8-172B6855CC85}"/>
              </a:ext>
            </a:extLst>
          </p:cNvPr>
          <p:cNvSpPr>
            <a:spLocks noGrp="1"/>
          </p:cNvSpPr>
          <p:nvPr>
            <p:ph idx="1"/>
          </p:nvPr>
        </p:nvSpPr>
        <p:spPr>
          <a:xfrm>
            <a:off x="1185367" y="2575292"/>
            <a:ext cx="14420133" cy="4445198"/>
          </a:xfrm>
        </p:spPr>
        <p:txBody>
          <a:bodyPr>
            <a:normAutofit fontScale="85000" lnSpcReduction="10000"/>
          </a:bodyPr>
          <a:lstStyle/>
          <a:p>
            <a:r>
              <a:rPr lang="en-IN" dirty="0">
                <a:latin typeface="Open Sauce" panose="020B0604020202020204" charset="0"/>
              </a:rPr>
              <a:t>The insights from this analysis could be used to use to develop targeted marketing initiatives at the most frequently used start stations by the casual riders </a:t>
            </a:r>
          </a:p>
          <a:p>
            <a:pPr marL="0" indent="0">
              <a:buNone/>
            </a:pPr>
            <a:endParaRPr lang="en-IN" dirty="0">
              <a:latin typeface="Open Sauce" panose="020B0604020202020204" charset="0"/>
            </a:endParaRPr>
          </a:p>
          <a:p>
            <a:r>
              <a:rPr lang="en-US" dirty="0">
                <a:latin typeface="Open Sauce" panose="020B0604020202020204" charset="0"/>
              </a:rPr>
              <a:t>Further analysis that incorporates cost-effectiveness could provide insights into the additional spending of casual riders compared to members</a:t>
            </a:r>
          </a:p>
          <a:p>
            <a:endParaRPr lang="en-US" dirty="0">
              <a:latin typeface="Open Sauce" panose="020B0604020202020204" charset="0"/>
            </a:endParaRPr>
          </a:p>
          <a:p>
            <a:r>
              <a:rPr lang="en-US" dirty="0">
                <a:latin typeface="Open Sauce" panose="020B0604020202020204" charset="0"/>
              </a:rPr>
              <a:t>Given that casual riders favor electric bikes over classic bikes, offering reduced membership fees for electric bike usage could be an effective incentive</a:t>
            </a:r>
          </a:p>
          <a:p>
            <a:pPr marL="0" indent="0">
              <a:buNone/>
            </a:pPr>
            <a:endParaRPr lang="en-US" dirty="0">
              <a:latin typeface="Open Sauce" panose="020B0604020202020204" charset="0"/>
            </a:endParaRPr>
          </a:p>
          <a:p>
            <a:endParaRPr lang="en-US" dirty="0">
              <a:latin typeface="Open Sauce" panose="020B0604020202020204" charset="0"/>
            </a:endParaRPr>
          </a:p>
        </p:txBody>
      </p:sp>
    </p:spTree>
    <p:extLst>
      <p:ext uri="{BB962C8B-B14F-4D97-AF65-F5344CB8AC3E}">
        <p14:creationId xmlns:p14="http://schemas.microsoft.com/office/powerpoint/2010/main" val="1727262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499872" y="2680192"/>
            <a:ext cx="11016918" cy="4924128"/>
            <a:chOff x="0" y="0"/>
            <a:chExt cx="2785608" cy="1542473"/>
          </a:xfrm>
        </p:grpSpPr>
        <p:sp>
          <p:nvSpPr>
            <p:cNvPr id="3" name="Freeform 3"/>
            <p:cNvSpPr/>
            <p:nvPr/>
          </p:nvSpPr>
          <p:spPr>
            <a:xfrm>
              <a:off x="0" y="0"/>
              <a:ext cx="2785608" cy="1542473"/>
            </a:xfrm>
            <a:custGeom>
              <a:avLst/>
              <a:gdLst/>
              <a:ahLst/>
              <a:cxnLst/>
              <a:rect l="l" t="t" r="r" b="b"/>
              <a:pathLst>
                <a:path w="2785608" h="1542473">
                  <a:moveTo>
                    <a:pt x="39177" y="0"/>
                  </a:moveTo>
                  <a:lnTo>
                    <a:pt x="2746431" y="0"/>
                  </a:lnTo>
                  <a:cubicBezTo>
                    <a:pt x="2768068" y="0"/>
                    <a:pt x="2785608" y="17540"/>
                    <a:pt x="2785608" y="39177"/>
                  </a:cubicBezTo>
                  <a:lnTo>
                    <a:pt x="2785608" y="1503296"/>
                  </a:lnTo>
                  <a:cubicBezTo>
                    <a:pt x="2785608" y="1524933"/>
                    <a:pt x="2768068" y="1542473"/>
                    <a:pt x="2746431" y="1542473"/>
                  </a:cubicBezTo>
                  <a:lnTo>
                    <a:pt x="39177" y="1542473"/>
                  </a:lnTo>
                  <a:cubicBezTo>
                    <a:pt x="17540" y="1542473"/>
                    <a:pt x="0" y="1524933"/>
                    <a:pt x="0" y="1503296"/>
                  </a:cubicBezTo>
                  <a:lnTo>
                    <a:pt x="0" y="39177"/>
                  </a:lnTo>
                  <a:cubicBezTo>
                    <a:pt x="0" y="17540"/>
                    <a:pt x="17540" y="0"/>
                    <a:pt x="39177" y="0"/>
                  </a:cubicBezTo>
                  <a:close/>
                </a:path>
              </a:pathLst>
            </a:custGeom>
            <a:solidFill>
              <a:srgbClr val="106861"/>
            </a:solidFill>
            <a:ln cap="rnd">
              <a:noFill/>
              <a:prstDash val="solid"/>
              <a:round/>
            </a:ln>
          </p:spPr>
        </p:sp>
        <p:sp>
          <p:nvSpPr>
            <p:cNvPr id="4" name="TextBox 4"/>
            <p:cNvSpPr txBox="1"/>
            <p:nvPr/>
          </p:nvSpPr>
          <p:spPr>
            <a:xfrm>
              <a:off x="0" y="-38100"/>
              <a:ext cx="2785608" cy="1580573"/>
            </a:xfrm>
            <a:prstGeom prst="rect">
              <a:avLst/>
            </a:prstGeom>
          </p:spPr>
          <p:txBody>
            <a:bodyPr lIns="50800" tIns="50800" rIns="50800" bIns="50800" rtlCol="0" anchor="ctr"/>
            <a:lstStyle/>
            <a:p>
              <a:pPr marL="0" lvl="0" indent="0" algn="ctr">
                <a:lnSpc>
                  <a:spcPts val="3035"/>
                </a:lnSpc>
                <a:spcBef>
                  <a:spcPct val="0"/>
                </a:spcBef>
              </a:pPr>
              <a:endParaRPr/>
            </a:p>
          </p:txBody>
        </p:sp>
      </p:grpSp>
      <p:sp>
        <p:nvSpPr>
          <p:cNvPr id="10" name="Freeform 10"/>
          <p:cNvSpPr/>
          <p:nvPr/>
        </p:nvSpPr>
        <p:spPr>
          <a:xfrm>
            <a:off x="868394" y="2100713"/>
            <a:ext cx="6083085" cy="6083085"/>
          </a:xfrm>
          <a:custGeom>
            <a:avLst/>
            <a:gdLst/>
            <a:ahLst/>
            <a:cxnLst/>
            <a:rect l="l" t="t" r="r" b="b"/>
            <a:pathLst>
              <a:path w="6083085" h="6083085">
                <a:moveTo>
                  <a:pt x="0" y="0"/>
                </a:moveTo>
                <a:lnTo>
                  <a:pt x="6083085" y="0"/>
                </a:lnTo>
                <a:lnTo>
                  <a:pt x="6083085" y="6083086"/>
                </a:lnTo>
                <a:lnTo>
                  <a:pt x="0" y="608308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pSp>
        <p:nvGrpSpPr>
          <p:cNvPr id="13" name="Group 13"/>
          <p:cNvGrpSpPr/>
          <p:nvPr/>
        </p:nvGrpSpPr>
        <p:grpSpPr>
          <a:xfrm>
            <a:off x="7197737" y="4532216"/>
            <a:ext cx="42696" cy="2482460"/>
            <a:chOff x="0" y="0"/>
            <a:chExt cx="13374" cy="777626"/>
          </a:xfrm>
        </p:grpSpPr>
        <p:sp>
          <p:nvSpPr>
            <p:cNvPr id="14" name="Freeform 14"/>
            <p:cNvSpPr/>
            <p:nvPr/>
          </p:nvSpPr>
          <p:spPr>
            <a:xfrm>
              <a:off x="0" y="0"/>
              <a:ext cx="13374" cy="777626"/>
            </a:xfrm>
            <a:custGeom>
              <a:avLst/>
              <a:gdLst/>
              <a:ahLst/>
              <a:cxnLst/>
              <a:rect l="l" t="t" r="r" b="b"/>
              <a:pathLst>
                <a:path w="13374" h="777626">
                  <a:moveTo>
                    <a:pt x="0" y="0"/>
                  </a:moveTo>
                  <a:lnTo>
                    <a:pt x="13374" y="0"/>
                  </a:lnTo>
                  <a:lnTo>
                    <a:pt x="13374" y="777626"/>
                  </a:lnTo>
                  <a:lnTo>
                    <a:pt x="0" y="777626"/>
                  </a:lnTo>
                  <a:close/>
                </a:path>
              </a:pathLst>
            </a:custGeom>
            <a:solidFill>
              <a:srgbClr val="FFFFFF"/>
            </a:solidFill>
          </p:spPr>
        </p:sp>
        <p:sp>
          <p:nvSpPr>
            <p:cNvPr id="15" name="TextBox 15"/>
            <p:cNvSpPr txBox="1"/>
            <p:nvPr/>
          </p:nvSpPr>
          <p:spPr>
            <a:xfrm>
              <a:off x="0" y="-38100"/>
              <a:ext cx="13374" cy="815726"/>
            </a:xfrm>
            <a:prstGeom prst="rect">
              <a:avLst/>
            </a:prstGeom>
          </p:spPr>
          <p:txBody>
            <a:bodyPr lIns="50800" tIns="50800" rIns="50800" bIns="50800" rtlCol="0" anchor="ctr"/>
            <a:lstStyle/>
            <a:p>
              <a:pPr algn="ctr">
                <a:lnSpc>
                  <a:spcPts val="3035"/>
                </a:lnSpc>
              </a:pPr>
              <a:endParaRPr/>
            </a:p>
          </p:txBody>
        </p:sp>
      </p:grpSp>
      <p:sp>
        <p:nvSpPr>
          <p:cNvPr id="18" name="TextBox 18"/>
          <p:cNvSpPr txBox="1"/>
          <p:nvPr/>
        </p:nvSpPr>
        <p:spPr>
          <a:xfrm>
            <a:off x="7951684" y="5204758"/>
            <a:ext cx="3760379" cy="288529"/>
          </a:xfrm>
          <a:prstGeom prst="rect">
            <a:avLst/>
          </a:prstGeom>
        </p:spPr>
        <p:txBody>
          <a:bodyPr lIns="0" tIns="0" rIns="0" bIns="0" rtlCol="0" anchor="t">
            <a:spAutoFit/>
          </a:bodyPr>
          <a:lstStyle/>
          <a:p>
            <a:pPr algn="l">
              <a:lnSpc>
                <a:spcPts val="2445"/>
              </a:lnSpc>
            </a:pPr>
            <a:r>
              <a:rPr lang="en-US" sz="1746" dirty="0">
                <a:solidFill>
                  <a:srgbClr val="FFFFFF"/>
                </a:solidFill>
                <a:latin typeface="Open Sauce"/>
                <a:ea typeface="Open Sauce"/>
                <a:cs typeface="Open Sauce"/>
                <a:sym typeface="Open Sauce"/>
              </a:rPr>
              <a:t>smruti.arjani@gmail.com</a:t>
            </a:r>
          </a:p>
        </p:txBody>
      </p:sp>
      <p:sp>
        <p:nvSpPr>
          <p:cNvPr id="19" name="TextBox 19"/>
          <p:cNvSpPr txBox="1"/>
          <p:nvPr/>
        </p:nvSpPr>
        <p:spPr>
          <a:xfrm>
            <a:off x="8025440" y="6996815"/>
            <a:ext cx="3715378" cy="282321"/>
          </a:xfrm>
          <a:prstGeom prst="rect">
            <a:avLst/>
          </a:prstGeom>
        </p:spPr>
        <p:txBody>
          <a:bodyPr wrap="square" lIns="0" tIns="0" rIns="0" bIns="0" rtlCol="0" anchor="t">
            <a:spAutoFit/>
          </a:bodyPr>
          <a:lstStyle/>
          <a:p>
            <a:pPr algn="l">
              <a:lnSpc>
                <a:spcPts val="2445"/>
              </a:lnSpc>
            </a:pPr>
            <a:r>
              <a:rPr lang="en-US" sz="1746" dirty="0">
                <a:solidFill>
                  <a:srgbClr val="FFFFFF"/>
                </a:solidFill>
                <a:latin typeface="Open Sauce"/>
                <a:ea typeface="Open Sauce"/>
                <a:cs typeface="Open Sauce"/>
                <a:sym typeface="Open Sauce"/>
              </a:rPr>
              <a:t>Edmonton, AB, CA</a:t>
            </a:r>
          </a:p>
        </p:txBody>
      </p:sp>
      <p:sp>
        <p:nvSpPr>
          <p:cNvPr id="21" name="TextBox 21"/>
          <p:cNvSpPr txBox="1"/>
          <p:nvPr/>
        </p:nvSpPr>
        <p:spPr>
          <a:xfrm>
            <a:off x="7449471" y="4475066"/>
            <a:ext cx="3374058" cy="495741"/>
          </a:xfrm>
          <a:prstGeom prst="rect">
            <a:avLst/>
          </a:prstGeom>
        </p:spPr>
        <p:txBody>
          <a:bodyPr lIns="0" tIns="0" rIns="0" bIns="0" rtlCol="0" anchor="t">
            <a:spAutoFit/>
          </a:bodyPr>
          <a:lstStyle/>
          <a:p>
            <a:pPr algn="l">
              <a:lnSpc>
                <a:spcPts val="4138"/>
              </a:lnSpc>
            </a:pPr>
            <a:r>
              <a:rPr lang="en-US" sz="2956" b="1" dirty="0">
                <a:solidFill>
                  <a:srgbClr val="FFFFFF"/>
                </a:solidFill>
                <a:latin typeface="Open Sauce Bold"/>
                <a:ea typeface="Open Sauce Bold"/>
                <a:cs typeface="Open Sauce Bold"/>
                <a:sym typeface="Open Sauce Bold"/>
              </a:rPr>
              <a:t>Smruti </a:t>
            </a:r>
            <a:r>
              <a:rPr lang="en-US" sz="2956" b="1" dirty="0" err="1">
                <a:solidFill>
                  <a:srgbClr val="FFFFFF"/>
                </a:solidFill>
                <a:latin typeface="Open Sauce Bold"/>
                <a:ea typeface="Open Sauce Bold"/>
                <a:cs typeface="Open Sauce Bold"/>
                <a:sym typeface="Open Sauce Bold"/>
              </a:rPr>
              <a:t>Arjani</a:t>
            </a:r>
            <a:endParaRPr lang="en-US" sz="2956" b="1" dirty="0">
              <a:solidFill>
                <a:srgbClr val="FFFFFF"/>
              </a:solidFill>
              <a:latin typeface="Open Sauce Bold"/>
              <a:ea typeface="Open Sauce Bold"/>
              <a:cs typeface="Open Sauce Bold"/>
              <a:sym typeface="Open Sauce Bold"/>
            </a:endParaRPr>
          </a:p>
        </p:txBody>
      </p:sp>
      <p:sp>
        <p:nvSpPr>
          <p:cNvPr id="22" name="TextBox 22"/>
          <p:cNvSpPr txBox="1"/>
          <p:nvPr/>
        </p:nvSpPr>
        <p:spPr>
          <a:xfrm>
            <a:off x="6791306" y="3245157"/>
            <a:ext cx="4690387" cy="861495"/>
          </a:xfrm>
          <a:prstGeom prst="rect">
            <a:avLst/>
          </a:prstGeom>
        </p:spPr>
        <p:txBody>
          <a:bodyPr lIns="0" tIns="0" rIns="0" bIns="0" rtlCol="0" anchor="t">
            <a:spAutoFit/>
          </a:bodyPr>
          <a:lstStyle/>
          <a:p>
            <a:pPr marL="0" lvl="0" indent="0" algn="l">
              <a:lnSpc>
                <a:spcPts val="7116"/>
              </a:lnSpc>
              <a:spcBef>
                <a:spcPct val="0"/>
              </a:spcBef>
            </a:pPr>
            <a:r>
              <a:rPr lang="en-US" sz="5082" b="1" spc="477" dirty="0">
                <a:solidFill>
                  <a:srgbClr val="FFFFFF"/>
                </a:solidFill>
                <a:latin typeface="Open Sauce Bold"/>
                <a:ea typeface="Open Sauce Bold"/>
                <a:cs typeface="Open Sauce Bold"/>
                <a:sym typeface="Open Sauce Bold"/>
              </a:rPr>
              <a:t>THANK YOU</a:t>
            </a:r>
          </a:p>
        </p:txBody>
      </p:sp>
      <p:grpSp>
        <p:nvGrpSpPr>
          <p:cNvPr id="24" name="Group 24"/>
          <p:cNvGrpSpPr/>
          <p:nvPr/>
        </p:nvGrpSpPr>
        <p:grpSpPr>
          <a:xfrm>
            <a:off x="15811589" y="8007246"/>
            <a:ext cx="4201427" cy="4201427"/>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id="26" name="TextBox 26"/>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28" name="Freeform 28"/>
          <p:cNvSpPr/>
          <p:nvPr/>
        </p:nvSpPr>
        <p:spPr>
          <a:xfrm>
            <a:off x="-2115347" y="-2088166"/>
            <a:ext cx="4230694" cy="405002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3F14D"/>
          </a:solidFill>
          <a:ln w="742950" cap="sq">
            <a:solidFill>
              <a:srgbClr val="AEEA00"/>
            </a:solidFill>
            <a:prstDash val="solid"/>
            <a:miter/>
          </a:ln>
        </p:spPr>
        <p:txBody>
          <a:bodyPr/>
          <a:lstStyle/>
          <a:p>
            <a:endParaRPr lang="en-CA" dirty="0"/>
          </a:p>
        </p:txBody>
      </p:sp>
      <p:grpSp>
        <p:nvGrpSpPr>
          <p:cNvPr id="30" name="Group 30"/>
          <p:cNvGrpSpPr/>
          <p:nvPr/>
        </p:nvGrpSpPr>
        <p:grpSpPr>
          <a:xfrm>
            <a:off x="16067950" y="6633635"/>
            <a:ext cx="762083" cy="762083"/>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id="32" name="TextBox 32"/>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33" name="Group 33"/>
          <p:cNvGrpSpPr/>
          <p:nvPr/>
        </p:nvGrpSpPr>
        <p:grpSpPr>
          <a:xfrm>
            <a:off x="-575233" y="9258300"/>
            <a:ext cx="1614906" cy="1614906"/>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id="35" name="TextBox 35"/>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pic>
        <p:nvPicPr>
          <p:cNvPr id="37" name="Picture 36">
            <a:extLst>
              <a:ext uri="{FF2B5EF4-FFF2-40B4-BE49-F238E27FC236}">
                <a16:creationId xmlns:a16="http://schemas.microsoft.com/office/drawing/2014/main" id="{023AAE0D-5D94-4D6C-96BC-2B73C8F544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0358" y="2711169"/>
            <a:ext cx="4872554" cy="4924128"/>
          </a:xfrm>
          <a:prstGeom prst="ellipse">
            <a:avLst/>
          </a:prstGeom>
        </p:spPr>
      </p:pic>
      <p:pic>
        <p:nvPicPr>
          <p:cNvPr id="1036" name="Picture 12" descr="Linkedin icon - Free download on Iconfinder">
            <a:extLst>
              <a:ext uri="{FF2B5EF4-FFF2-40B4-BE49-F238E27FC236}">
                <a16:creationId xmlns:a16="http://schemas.microsoft.com/office/drawing/2014/main" id="{436E3202-1C45-89BD-AD00-9A7221CB0C5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0800000" flipH="1" flipV="1">
            <a:off x="7413935" y="5705489"/>
            <a:ext cx="451683" cy="45168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Mail - Free web icons">
            <a:extLst>
              <a:ext uri="{FF2B5EF4-FFF2-40B4-BE49-F238E27FC236}">
                <a16:creationId xmlns:a16="http://schemas.microsoft.com/office/drawing/2014/main" id="{58CDA71C-99A5-262F-91B0-A0FB41C8424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04676" y="5130380"/>
            <a:ext cx="451684" cy="45168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1D566624-FD53-6812-F1FA-57B96D9D3198}"/>
              </a:ext>
            </a:extLst>
          </p:cNvPr>
          <p:cNvSpPr txBox="1"/>
          <p:nvPr/>
        </p:nvSpPr>
        <p:spPr>
          <a:xfrm>
            <a:off x="7904072" y="5750710"/>
            <a:ext cx="4973728" cy="361637"/>
          </a:xfrm>
          <a:prstGeom prst="rect">
            <a:avLst/>
          </a:prstGeom>
          <a:noFill/>
        </p:spPr>
        <p:txBody>
          <a:bodyPr wrap="square">
            <a:spAutoFit/>
          </a:bodyPr>
          <a:lstStyle/>
          <a:p>
            <a:r>
              <a:rPr lang="en-IN" sz="1750" u="sng" dirty="0">
                <a:solidFill>
                  <a:schemeClr val="bg1"/>
                </a:solidFill>
                <a:latin typeface="Open Sauce" panose="020B0604020202020204" charset="0"/>
                <a:hlinkClick r:id="rId7">
                  <a:extLst>
                    <a:ext uri="{A12FA001-AC4F-418D-AE19-62706E023703}">
                      <ahyp:hlinkClr xmlns:ahyp="http://schemas.microsoft.com/office/drawing/2018/hyperlinkcolor" val="tx"/>
                    </a:ext>
                  </a:extLst>
                </a:hlinkClick>
              </a:rPr>
              <a:t>https://www.linkedin.com/in/smruti-arjani/</a:t>
            </a:r>
            <a:endParaRPr lang="en-IN" sz="1750" u="sng" dirty="0">
              <a:solidFill>
                <a:schemeClr val="bg1"/>
              </a:solidFill>
              <a:latin typeface="Open Sauce" panose="020B0604020202020204" charset="0"/>
            </a:endParaRPr>
          </a:p>
        </p:txBody>
      </p:sp>
      <p:pic>
        <p:nvPicPr>
          <p:cNvPr id="1042" name="Picture 18" descr="github&quot; Emoji - Download for free – Iconduck">
            <a:extLst>
              <a:ext uri="{FF2B5EF4-FFF2-40B4-BE49-F238E27FC236}">
                <a16:creationId xmlns:a16="http://schemas.microsoft.com/office/drawing/2014/main" id="{D5A6F4E1-C059-D64C-5AA8-6369DCF4051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53230" y="6316746"/>
            <a:ext cx="429746" cy="42470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Location - Free signs icons">
            <a:extLst>
              <a:ext uri="{FF2B5EF4-FFF2-40B4-BE49-F238E27FC236}">
                <a16:creationId xmlns:a16="http://schemas.microsoft.com/office/drawing/2014/main" id="{6CABB5F7-7D27-C32C-E4E8-4C624A4B8DD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7457696" y="6880561"/>
            <a:ext cx="446376" cy="44637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B3FA2BC-52C7-4C70-6596-9AF09FBABCB9}"/>
              </a:ext>
            </a:extLst>
          </p:cNvPr>
          <p:cNvSpPr txBox="1"/>
          <p:nvPr/>
        </p:nvSpPr>
        <p:spPr>
          <a:xfrm>
            <a:off x="7946200" y="6344434"/>
            <a:ext cx="6260504" cy="361637"/>
          </a:xfrm>
          <a:prstGeom prst="rect">
            <a:avLst/>
          </a:prstGeom>
          <a:noFill/>
        </p:spPr>
        <p:txBody>
          <a:bodyPr wrap="square">
            <a:spAutoFit/>
          </a:bodyPr>
          <a:lstStyle/>
          <a:p>
            <a:r>
              <a:rPr lang="en-IN" sz="1750" dirty="0">
                <a:solidFill>
                  <a:schemeClr val="bg1"/>
                </a:solidFill>
                <a:latin typeface="Open Sauce" panose="020B0604020202020204" charset="0"/>
                <a:hlinkClick r:id="rId10">
                  <a:extLst>
                    <a:ext uri="{A12FA001-AC4F-418D-AE19-62706E023703}">
                      <ahyp:hlinkClr xmlns:ahyp="http://schemas.microsoft.com/office/drawing/2018/hyperlinkcolor" val="tx"/>
                    </a:ext>
                  </a:extLst>
                </a:hlinkClick>
              </a:rPr>
              <a:t>https://github.com/Smruti272/Data-Analytics-Portfolio</a:t>
            </a:r>
            <a:endParaRPr lang="en-IN" sz="1750" dirty="0">
              <a:solidFill>
                <a:schemeClr val="bg1"/>
              </a:solidFill>
              <a:latin typeface="Open Sauce" panose="020B060402020202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9832433" y="2705100"/>
            <a:ext cx="8956821" cy="8728020"/>
            <a:chOff x="0" y="-19050"/>
            <a:chExt cx="2171400" cy="2873098"/>
          </a:xfrm>
        </p:grpSpPr>
        <p:sp>
          <p:nvSpPr>
            <p:cNvPr id="3" name="Freeform 3"/>
            <p:cNvSpPr/>
            <p:nvPr/>
          </p:nvSpPr>
          <p:spPr>
            <a:xfrm>
              <a:off x="0" y="0"/>
              <a:ext cx="2171400" cy="2854048"/>
            </a:xfrm>
            <a:custGeom>
              <a:avLst/>
              <a:gdLst/>
              <a:ahLst/>
              <a:cxnLst/>
              <a:rect l="l" t="t" r="r" b="b"/>
              <a:pathLst>
                <a:path w="2171400" h="2854048">
                  <a:moveTo>
                    <a:pt x="37167" y="0"/>
                  </a:moveTo>
                  <a:lnTo>
                    <a:pt x="2134233" y="0"/>
                  </a:lnTo>
                  <a:cubicBezTo>
                    <a:pt x="2154760" y="0"/>
                    <a:pt x="2171400" y="16640"/>
                    <a:pt x="2171400" y="37167"/>
                  </a:cubicBezTo>
                  <a:lnTo>
                    <a:pt x="2171400" y="2816880"/>
                  </a:lnTo>
                  <a:cubicBezTo>
                    <a:pt x="2171400" y="2826738"/>
                    <a:pt x="2167484" y="2836192"/>
                    <a:pt x="2160514" y="2843162"/>
                  </a:cubicBezTo>
                  <a:cubicBezTo>
                    <a:pt x="2153544" y="2850132"/>
                    <a:pt x="2144090" y="2854048"/>
                    <a:pt x="2134233" y="2854048"/>
                  </a:cubicBezTo>
                  <a:lnTo>
                    <a:pt x="37167" y="2854048"/>
                  </a:lnTo>
                  <a:cubicBezTo>
                    <a:pt x="27310" y="2854048"/>
                    <a:pt x="17856" y="2850132"/>
                    <a:pt x="10886" y="2843162"/>
                  </a:cubicBezTo>
                  <a:cubicBezTo>
                    <a:pt x="3916" y="2836192"/>
                    <a:pt x="0" y="2826738"/>
                    <a:pt x="0" y="2816880"/>
                  </a:cubicBezTo>
                  <a:lnTo>
                    <a:pt x="0" y="37167"/>
                  </a:lnTo>
                  <a:cubicBezTo>
                    <a:pt x="0" y="27310"/>
                    <a:pt x="3916" y="17856"/>
                    <a:pt x="10886" y="10886"/>
                  </a:cubicBezTo>
                  <a:cubicBezTo>
                    <a:pt x="17856" y="3916"/>
                    <a:pt x="27310" y="0"/>
                    <a:pt x="37167" y="0"/>
                  </a:cubicBezTo>
                  <a:close/>
                </a:path>
              </a:pathLst>
            </a:custGeom>
            <a:solidFill>
              <a:srgbClr val="106861"/>
            </a:solidFill>
            <a:ln cap="rnd">
              <a:noFill/>
              <a:prstDash val="solid"/>
              <a:round/>
            </a:ln>
          </p:spPr>
        </p:sp>
        <p:sp>
          <p:nvSpPr>
            <p:cNvPr id="4" name="TextBox 4"/>
            <p:cNvSpPr txBox="1"/>
            <p:nvPr/>
          </p:nvSpPr>
          <p:spPr>
            <a:xfrm>
              <a:off x="0" y="-19050"/>
              <a:ext cx="2171400" cy="2873098"/>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8" name="Freeform 8"/>
          <p:cNvSpPr/>
          <p:nvPr/>
        </p:nvSpPr>
        <p:spPr>
          <a:xfrm>
            <a:off x="10334905" y="5642237"/>
            <a:ext cx="2264637" cy="1659361"/>
          </a:xfrm>
          <a:custGeom>
            <a:avLst/>
            <a:gdLst/>
            <a:ahLst/>
            <a:cxnLst/>
            <a:rect l="l" t="t" r="r" b="b"/>
            <a:pathLst>
              <a:path w="2264637" h="1659361">
                <a:moveTo>
                  <a:pt x="0" y="0"/>
                </a:moveTo>
                <a:lnTo>
                  <a:pt x="2264637" y="0"/>
                </a:lnTo>
                <a:lnTo>
                  <a:pt x="2264637" y="1659362"/>
                </a:lnTo>
                <a:lnTo>
                  <a:pt x="0" y="1659362"/>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1295136" y="2409166"/>
            <a:ext cx="5867663" cy="774764"/>
          </a:xfrm>
          <a:prstGeom prst="rect">
            <a:avLst/>
          </a:prstGeom>
        </p:spPr>
        <p:txBody>
          <a:bodyPr wrap="square" lIns="0" tIns="0" rIns="0" bIns="0" rtlCol="0" anchor="t">
            <a:spAutoFit/>
          </a:bodyPr>
          <a:lstStyle/>
          <a:p>
            <a:pPr marL="0" lvl="0" indent="0" algn="l">
              <a:lnSpc>
                <a:spcPts val="6644"/>
              </a:lnSpc>
              <a:spcBef>
                <a:spcPct val="0"/>
              </a:spcBef>
            </a:pPr>
            <a:r>
              <a:rPr lang="en-US" sz="4746" b="1" spc="-94" dirty="0">
                <a:solidFill>
                  <a:srgbClr val="191919"/>
                </a:solidFill>
                <a:latin typeface="Open Sauce Bold"/>
                <a:ea typeface="Open Sauce Bold"/>
                <a:cs typeface="Open Sauce Bold"/>
                <a:sym typeface="Open Sauce Bold"/>
              </a:rPr>
              <a:t>About the company</a:t>
            </a:r>
          </a:p>
        </p:txBody>
      </p:sp>
      <p:sp>
        <p:nvSpPr>
          <p:cNvPr id="11" name="TextBox 11"/>
          <p:cNvSpPr txBox="1"/>
          <p:nvPr/>
        </p:nvSpPr>
        <p:spPr>
          <a:xfrm>
            <a:off x="1271686" y="4160531"/>
            <a:ext cx="7848864" cy="4698594"/>
          </a:xfrm>
          <a:prstGeom prst="rect">
            <a:avLst/>
          </a:prstGeom>
        </p:spPr>
        <p:txBody>
          <a:bodyPr wrap="square" lIns="0" tIns="0" rIns="0" bIns="0" rtlCol="0" anchor="t">
            <a:spAutoFit/>
          </a:bodyPr>
          <a:lstStyle/>
          <a:p>
            <a:pPr marL="0" lvl="0" indent="0" algn="l">
              <a:lnSpc>
                <a:spcPts val="3656"/>
              </a:lnSpc>
            </a:pPr>
            <a:r>
              <a:rPr lang="en-US" sz="2453" u="none" strike="noStrike" spc="39" dirty="0">
                <a:solidFill>
                  <a:srgbClr val="191919"/>
                </a:solidFill>
                <a:latin typeface="Open Sauce"/>
                <a:ea typeface="Open Sauce"/>
                <a:cs typeface="Open Sauce"/>
                <a:sym typeface="Open Sauce"/>
              </a:rPr>
              <a:t>In 2016, </a:t>
            </a:r>
            <a:r>
              <a:rPr lang="en-US" sz="2453" u="none" strike="noStrike" spc="39" dirty="0" err="1">
                <a:solidFill>
                  <a:srgbClr val="191919"/>
                </a:solidFill>
                <a:latin typeface="Open Sauce"/>
                <a:ea typeface="Open Sauce"/>
                <a:cs typeface="Open Sauce"/>
                <a:sym typeface="Open Sauce"/>
              </a:rPr>
              <a:t>Cyclistic</a:t>
            </a:r>
            <a:r>
              <a:rPr lang="en-US" sz="2453" u="none" strike="noStrike" spc="39" dirty="0">
                <a:solidFill>
                  <a:srgbClr val="191919"/>
                </a:solidFill>
                <a:latin typeface="Open Sauce"/>
                <a:ea typeface="Open Sauce"/>
                <a:cs typeface="Open Sauce"/>
                <a:sym typeface="Open Sauce"/>
              </a:rPr>
              <a:t> launched a bike-share program.</a:t>
            </a:r>
          </a:p>
          <a:p>
            <a:pPr marL="0" lvl="0" indent="0" algn="l">
              <a:lnSpc>
                <a:spcPts val="3656"/>
              </a:lnSpc>
            </a:pPr>
            <a:endParaRPr lang="en-US" sz="2453" spc="39" dirty="0">
              <a:solidFill>
                <a:srgbClr val="191919"/>
              </a:solidFill>
              <a:latin typeface="Open Sauce"/>
              <a:ea typeface="Open Sauce"/>
              <a:cs typeface="Open Sauce"/>
              <a:sym typeface="Open Sauce"/>
            </a:endParaRPr>
          </a:p>
          <a:p>
            <a:pPr marL="0" lvl="0" indent="0" algn="l">
              <a:lnSpc>
                <a:spcPts val="3656"/>
              </a:lnSpc>
            </a:pPr>
            <a:r>
              <a:rPr lang="en-US" sz="2453" spc="39" dirty="0">
                <a:solidFill>
                  <a:srgbClr val="191919"/>
                </a:solidFill>
                <a:latin typeface="Open Sauce"/>
                <a:ea typeface="Open Sauce"/>
                <a:cs typeface="Open Sauce"/>
                <a:sym typeface="Open Sauce"/>
              </a:rPr>
              <a:t>Current fleet of 5824 </a:t>
            </a:r>
            <a:r>
              <a:rPr lang="en-US" sz="2453" spc="39" dirty="0" err="1">
                <a:solidFill>
                  <a:srgbClr val="191919"/>
                </a:solidFill>
                <a:latin typeface="Open Sauce"/>
                <a:ea typeface="Open Sauce"/>
                <a:cs typeface="Open Sauce"/>
                <a:sym typeface="Open Sauce"/>
              </a:rPr>
              <a:t>geotracked</a:t>
            </a:r>
            <a:r>
              <a:rPr lang="en-US" sz="2453" spc="39" dirty="0">
                <a:solidFill>
                  <a:srgbClr val="191919"/>
                </a:solidFill>
                <a:latin typeface="Open Sauce"/>
                <a:ea typeface="Open Sauce"/>
                <a:cs typeface="Open Sauce"/>
                <a:sym typeface="Open Sauce"/>
              </a:rPr>
              <a:t> bikes and 692 locking stations across Chicago.</a:t>
            </a:r>
          </a:p>
          <a:p>
            <a:pPr marL="0" lvl="0" indent="0" algn="l">
              <a:lnSpc>
                <a:spcPts val="3656"/>
              </a:lnSpc>
            </a:pPr>
            <a:endParaRPr lang="en-US" sz="2453" u="none" strike="noStrike" spc="39" dirty="0">
              <a:solidFill>
                <a:srgbClr val="191919"/>
              </a:solidFill>
              <a:latin typeface="Open Sauce"/>
              <a:ea typeface="Open Sauce"/>
              <a:cs typeface="Open Sauce"/>
              <a:sym typeface="Open Sauce"/>
            </a:endParaRPr>
          </a:p>
          <a:p>
            <a:pPr marL="0" lvl="0" indent="0" algn="l">
              <a:lnSpc>
                <a:spcPts val="3656"/>
              </a:lnSpc>
            </a:pPr>
            <a:r>
              <a:rPr lang="en-US" sz="2453" u="none" strike="noStrike" spc="39" dirty="0">
                <a:solidFill>
                  <a:srgbClr val="191919"/>
                </a:solidFill>
                <a:latin typeface="Open Sauce"/>
                <a:ea typeface="Open Sauce"/>
                <a:cs typeface="Open Sauce"/>
                <a:sym typeface="Open Sauce"/>
              </a:rPr>
              <a:t>Flexible plans: Single-ride passes &amp; full-day passes for casual riders and annual memberships for </a:t>
            </a:r>
            <a:r>
              <a:rPr lang="en-US" sz="2453" spc="39" dirty="0" err="1">
                <a:solidFill>
                  <a:srgbClr val="191919"/>
                </a:solidFill>
                <a:latin typeface="Open Sauce"/>
                <a:ea typeface="Open Sauce"/>
                <a:cs typeface="Open Sauce"/>
                <a:sym typeface="Open Sauce"/>
              </a:rPr>
              <a:t>C</a:t>
            </a:r>
            <a:r>
              <a:rPr lang="en-US" sz="2453" u="none" strike="noStrike" spc="39" dirty="0" err="1">
                <a:solidFill>
                  <a:srgbClr val="191919"/>
                </a:solidFill>
                <a:latin typeface="Open Sauce"/>
                <a:ea typeface="Open Sauce"/>
                <a:cs typeface="Open Sauce"/>
                <a:sym typeface="Open Sauce"/>
              </a:rPr>
              <a:t>yclistic</a:t>
            </a:r>
            <a:r>
              <a:rPr lang="en-US" sz="2453" u="none" strike="noStrike" spc="39" dirty="0">
                <a:solidFill>
                  <a:srgbClr val="191919"/>
                </a:solidFill>
                <a:latin typeface="Open Sauce"/>
                <a:ea typeface="Open Sauce"/>
                <a:cs typeface="Open Sauce"/>
                <a:sym typeface="Open Sauce"/>
              </a:rPr>
              <a:t> members.</a:t>
            </a:r>
          </a:p>
          <a:p>
            <a:pPr marL="0" lvl="0" indent="0" algn="l">
              <a:lnSpc>
                <a:spcPts val="3656"/>
              </a:lnSpc>
            </a:pPr>
            <a:endParaRPr lang="en-US" sz="2453" u="none" strike="noStrike" spc="39" dirty="0">
              <a:solidFill>
                <a:srgbClr val="191919"/>
              </a:solidFill>
              <a:latin typeface="Open Sauce"/>
              <a:ea typeface="Open Sauce"/>
              <a:cs typeface="Open Sauce"/>
              <a:sym typeface="Open Sauce"/>
            </a:endParaRPr>
          </a:p>
          <a:p>
            <a:pPr marL="0" lvl="0" indent="0" algn="l">
              <a:lnSpc>
                <a:spcPts val="3656"/>
              </a:lnSpc>
            </a:pPr>
            <a:endParaRPr lang="en-US" sz="2453" u="none" strike="noStrike" spc="39" dirty="0">
              <a:solidFill>
                <a:srgbClr val="191919"/>
              </a:solidFill>
              <a:latin typeface="Open Sauce"/>
              <a:ea typeface="Open Sauce"/>
              <a:cs typeface="Open Sauce"/>
              <a:sym typeface="Open Sauce"/>
            </a:endParaRPr>
          </a:p>
        </p:txBody>
      </p:sp>
      <p:sp>
        <p:nvSpPr>
          <p:cNvPr id="12" name="TextBox 12"/>
          <p:cNvSpPr txBox="1"/>
          <p:nvPr/>
        </p:nvSpPr>
        <p:spPr>
          <a:xfrm>
            <a:off x="10577043" y="7636345"/>
            <a:ext cx="7467600" cy="1107996"/>
          </a:xfrm>
          <a:prstGeom prst="rect">
            <a:avLst/>
          </a:prstGeom>
        </p:spPr>
        <p:txBody>
          <a:bodyPr wrap="square" lIns="0" tIns="0" rIns="0" bIns="0" rtlCol="0" anchor="t">
            <a:spAutoFit/>
          </a:bodyPr>
          <a:lstStyle/>
          <a:p>
            <a:r>
              <a:rPr lang="en-US" sz="3600" dirty="0">
                <a:solidFill>
                  <a:schemeClr val="bg1"/>
                </a:solidFill>
                <a:latin typeface="Open Sauce" panose="020B0604020202020204" charset="0"/>
              </a:rPr>
              <a:t>Annual members are much more profitable </a:t>
            </a:r>
            <a:r>
              <a:rPr lang="en-CA" sz="3600" dirty="0">
                <a:solidFill>
                  <a:schemeClr val="bg1"/>
                </a:solidFill>
                <a:latin typeface="Open Sauce" panose="020B0604020202020204" charset="0"/>
              </a:rPr>
              <a:t>than casual riders</a:t>
            </a:r>
            <a:endParaRPr lang="en-US" sz="3600" b="1" i="1" spc="25" dirty="0">
              <a:solidFill>
                <a:schemeClr val="bg1"/>
              </a:solidFill>
              <a:latin typeface="Open Sauce" panose="020B0604020202020204" charset="0"/>
              <a:ea typeface="Open Sauce Bold Italics"/>
              <a:cs typeface="Open Sauce Bold Italics"/>
              <a:sym typeface="Open Sauce Bold Italics"/>
            </a:endParaRPr>
          </a:p>
        </p:txBody>
      </p:sp>
      <p:pic>
        <p:nvPicPr>
          <p:cNvPr id="16" name="Picture 15">
            <a:extLst>
              <a:ext uri="{FF2B5EF4-FFF2-40B4-BE49-F238E27FC236}">
                <a16:creationId xmlns:a16="http://schemas.microsoft.com/office/drawing/2014/main" id="{35826CDB-387A-4C0E-AE51-7421005F74ED}"/>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1295136" y="627384"/>
            <a:ext cx="1524263" cy="1524263"/>
          </a:xfrm>
          <a:prstGeom prst="rect">
            <a:avLst/>
          </a:prstGeom>
        </p:spPr>
      </p:pic>
      <p:pic>
        <p:nvPicPr>
          <p:cNvPr id="14" name="Picture 13">
            <a:extLst>
              <a:ext uri="{FF2B5EF4-FFF2-40B4-BE49-F238E27FC236}">
                <a16:creationId xmlns:a16="http://schemas.microsoft.com/office/drawing/2014/main" id="{EA1F94A8-0368-0D28-5653-5BCA314BE4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91600" y="323316"/>
            <a:ext cx="10211237" cy="5138142"/>
          </a:xfrm>
          <a:prstGeom prst="ellipse">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94438" y="3609211"/>
            <a:ext cx="6236974" cy="1619546"/>
          </a:xfrm>
          <a:prstGeom prst="rect">
            <a:avLst/>
          </a:prstGeom>
        </p:spPr>
        <p:txBody>
          <a:bodyPr wrap="square" lIns="0" tIns="0" rIns="0" bIns="0" rtlCol="0" anchor="t">
            <a:spAutoFit/>
          </a:bodyPr>
          <a:lstStyle/>
          <a:p>
            <a:pPr marL="0" lvl="0" indent="0" algn="l">
              <a:lnSpc>
                <a:spcPts val="6569"/>
              </a:lnSpc>
              <a:spcBef>
                <a:spcPct val="0"/>
              </a:spcBef>
            </a:pPr>
            <a:r>
              <a:rPr lang="en-US" sz="4692" b="1" spc="-93" dirty="0" err="1">
                <a:solidFill>
                  <a:srgbClr val="191919"/>
                </a:solidFill>
                <a:latin typeface="Open Sauce Bold"/>
                <a:ea typeface="Open Sauce Bold"/>
                <a:cs typeface="Open Sauce Bold"/>
                <a:sym typeface="Open Sauce Bold"/>
              </a:rPr>
              <a:t>Cyclistic’s</a:t>
            </a:r>
            <a:r>
              <a:rPr lang="en-US" sz="4692" b="1" spc="-93" dirty="0">
                <a:solidFill>
                  <a:srgbClr val="191919"/>
                </a:solidFill>
                <a:latin typeface="Open Sauce Bold"/>
                <a:ea typeface="Open Sauce Bold"/>
                <a:cs typeface="Open Sauce Bold"/>
                <a:sym typeface="Open Sauce Bold"/>
              </a:rPr>
              <a:t> Current</a:t>
            </a:r>
          </a:p>
          <a:p>
            <a:pPr marL="0" lvl="0" indent="0" algn="l">
              <a:lnSpc>
                <a:spcPts val="6569"/>
              </a:lnSpc>
              <a:spcBef>
                <a:spcPct val="0"/>
              </a:spcBef>
            </a:pPr>
            <a:r>
              <a:rPr lang="en-US" sz="4692" b="1" spc="-93" dirty="0">
                <a:solidFill>
                  <a:srgbClr val="191919"/>
                </a:solidFill>
                <a:latin typeface="Open Sauce Bold"/>
                <a:ea typeface="Open Sauce Bold"/>
                <a:cs typeface="Open Sauce Bold"/>
                <a:sym typeface="Open Sauce Bold"/>
              </a:rPr>
              <a:t>Marketing Strategies</a:t>
            </a:r>
          </a:p>
        </p:txBody>
      </p:sp>
      <p:grpSp>
        <p:nvGrpSpPr>
          <p:cNvPr id="4" name="Group 4"/>
          <p:cNvGrpSpPr/>
          <p:nvPr/>
        </p:nvGrpSpPr>
        <p:grpSpPr>
          <a:xfrm>
            <a:off x="-1997137" y="7075637"/>
            <a:ext cx="5578401" cy="5578401"/>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06861"/>
              </a:solidFill>
              <a:prstDash val="solid"/>
              <a:miter/>
            </a:ln>
          </p:spPr>
        </p:sp>
        <p:sp>
          <p:nvSpPr>
            <p:cNvPr id="6" name="TextBox 6"/>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7" name="Group 7"/>
          <p:cNvGrpSpPr/>
          <p:nvPr/>
        </p:nvGrpSpPr>
        <p:grpSpPr>
          <a:xfrm>
            <a:off x="3845016" y="6806208"/>
            <a:ext cx="452472" cy="452472"/>
            <a:chOff x="0" y="0"/>
            <a:chExt cx="812800" cy="812800"/>
          </a:xfrm>
          <a:solidFill>
            <a:srgbClr val="136759"/>
          </a:solidFill>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a:ln w="742950" cap="sq">
              <a:solidFill>
                <a:srgbClr val="106861"/>
              </a:solidFill>
              <a:prstDash val="solid"/>
              <a:miter/>
            </a:ln>
          </p:spPr>
        </p:sp>
        <p:sp>
          <p:nvSpPr>
            <p:cNvPr id="9" name="TextBox 9"/>
            <p:cNvSpPr txBox="1"/>
            <p:nvPr/>
          </p:nvSpPr>
          <p:spPr>
            <a:xfrm>
              <a:off x="76200" y="38100"/>
              <a:ext cx="660400" cy="698500"/>
            </a:xfrm>
            <a:prstGeom prst="rect">
              <a:avLst/>
            </a:prstGeom>
            <a:grpFill/>
          </p:spPr>
          <p:txBody>
            <a:bodyPr lIns="50800" tIns="50800" rIns="50800" bIns="50800" rtlCol="0" anchor="ctr"/>
            <a:lstStyle/>
            <a:p>
              <a:pPr marL="0" lvl="0" indent="0" algn="ctr">
                <a:lnSpc>
                  <a:spcPts val="2756"/>
                </a:lnSpc>
                <a:spcBef>
                  <a:spcPct val="0"/>
                </a:spcBef>
              </a:pPr>
              <a:endParaRPr/>
            </a:p>
          </p:txBody>
        </p:sp>
      </p:grpSp>
      <p:sp>
        <p:nvSpPr>
          <p:cNvPr id="11" name="Freeform 11"/>
          <p:cNvSpPr/>
          <p:nvPr/>
        </p:nvSpPr>
        <p:spPr>
          <a:xfrm>
            <a:off x="15468600" y="-789276"/>
            <a:ext cx="3810000" cy="389396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6759"/>
          </a:solidFill>
          <a:ln w="742950" cap="sq">
            <a:solidFill>
              <a:srgbClr val="136759">
                <a:alpha val="32941"/>
              </a:srgbClr>
            </a:solidFill>
            <a:prstDash val="solid"/>
            <a:miter/>
          </a:ln>
          <a:effectLst>
            <a:outerShdw dist="50800" dir="5400000" sx="1000" sy="1000" algn="ctr" rotWithShape="0">
              <a:srgbClr val="000000">
                <a:alpha val="87000"/>
              </a:srgbClr>
            </a:outerShdw>
          </a:effectLst>
        </p:spPr>
        <p:txBody>
          <a:bodyPr/>
          <a:lstStyle/>
          <a:p>
            <a:endParaRPr lang="en-CA" dirty="0"/>
          </a:p>
        </p:txBody>
      </p:sp>
      <p:sp>
        <p:nvSpPr>
          <p:cNvPr id="13" name="Freeform 13"/>
          <p:cNvSpPr/>
          <p:nvPr/>
        </p:nvSpPr>
        <p:spPr>
          <a:xfrm rot="-10800000">
            <a:off x="9028187" y="3444554"/>
            <a:ext cx="5128563" cy="381636"/>
          </a:xfrm>
          <a:custGeom>
            <a:avLst/>
            <a:gdLst/>
            <a:ahLst/>
            <a:cxnLst/>
            <a:rect l="l" t="t" r="r" b="b"/>
            <a:pathLst>
              <a:path w="5128563" h="381636">
                <a:moveTo>
                  <a:pt x="0" y="0"/>
                </a:moveTo>
                <a:lnTo>
                  <a:pt x="5128564" y="0"/>
                </a:lnTo>
                <a:lnTo>
                  <a:pt x="5128564" y="381637"/>
                </a:lnTo>
                <a:lnTo>
                  <a:pt x="0" y="381637"/>
                </a:lnTo>
                <a:lnTo>
                  <a:pt x="0" y="0"/>
                </a:lnTo>
                <a:close/>
              </a:path>
            </a:pathLst>
          </a:custGeom>
          <a:blipFill>
            <a:blip r:embed="rId2">
              <a:alphaModFix amt="72000"/>
            </a:blip>
            <a:stretch>
              <a:fillRect b="-286352"/>
            </a:stretch>
          </a:blipFill>
        </p:spPr>
      </p:sp>
      <p:grpSp>
        <p:nvGrpSpPr>
          <p:cNvPr id="14" name="Group 14"/>
          <p:cNvGrpSpPr/>
          <p:nvPr/>
        </p:nvGrpSpPr>
        <p:grpSpPr>
          <a:xfrm>
            <a:off x="8934642" y="1521244"/>
            <a:ext cx="5334876" cy="2086085"/>
            <a:chOff x="0" y="0"/>
            <a:chExt cx="1234628" cy="482774"/>
          </a:xfrm>
        </p:grpSpPr>
        <p:sp>
          <p:nvSpPr>
            <p:cNvPr id="15" name="Freeform 15"/>
            <p:cNvSpPr/>
            <p:nvPr/>
          </p:nvSpPr>
          <p:spPr>
            <a:xfrm>
              <a:off x="0" y="0"/>
              <a:ext cx="1234628" cy="482774"/>
            </a:xfrm>
            <a:custGeom>
              <a:avLst/>
              <a:gdLst/>
              <a:ahLst/>
              <a:cxnLst/>
              <a:rect l="l" t="t" r="r" b="b"/>
              <a:pathLst>
                <a:path w="1234628" h="482774">
                  <a:moveTo>
                    <a:pt x="46438" y="0"/>
                  </a:moveTo>
                  <a:lnTo>
                    <a:pt x="1188190" y="0"/>
                  </a:lnTo>
                  <a:cubicBezTo>
                    <a:pt x="1213837" y="0"/>
                    <a:pt x="1234628" y="20791"/>
                    <a:pt x="1234628" y="46438"/>
                  </a:cubicBezTo>
                  <a:lnTo>
                    <a:pt x="1234628" y="436336"/>
                  </a:lnTo>
                  <a:cubicBezTo>
                    <a:pt x="1234628" y="461983"/>
                    <a:pt x="1213837" y="482774"/>
                    <a:pt x="1188190" y="482774"/>
                  </a:cubicBezTo>
                  <a:lnTo>
                    <a:pt x="46438" y="482774"/>
                  </a:lnTo>
                  <a:cubicBezTo>
                    <a:pt x="20791" y="482774"/>
                    <a:pt x="0" y="461983"/>
                    <a:pt x="0" y="436336"/>
                  </a:cubicBezTo>
                  <a:lnTo>
                    <a:pt x="0" y="46438"/>
                  </a:lnTo>
                  <a:cubicBezTo>
                    <a:pt x="0" y="20791"/>
                    <a:pt x="20791" y="0"/>
                    <a:pt x="46438" y="0"/>
                  </a:cubicBezTo>
                  <a:close/>
                </a:path>
              </a:pathLst>
            </a:custGeom>
            <a:solidFill>
              <a:srgbClr val="FFFFFF"/>
            </a:solidFill>
            <a:ln w="104775" cap="rnd">
              <a:solidFill>
                <a:srgbClr val="106861"/>
              </a:solidFill>
              <a:prstDash val="solid"/>
              <a:round/>
            </a:ln>
          </p:spPr>
        </p:sp>
        <p:sp>
          <p:nvSpPr>
            <p:cNvPr id="16" name="TextBox 16"/>
            <p:cNvSpPr txBox="1"/>
            <p:nvPr/>
          </p:nvSpPr>
          <p:spPr>
            <a:xfrm>
              <a:off x="0" y="-38100"/>
              <a:ext cx="1234628" cy="520874"/>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17" name="Group 17"/>
          <p:cNvGrpSpPr/>
          <p:nvPr/>
        </p:nvGrpSpPr>
        <p:grpSpPr>
          <a:xfrm>
            <a:off x="8307532" y="1878174"/>
            <a:ext cx="1228028" cy="1226514"/>
            <a:chOff x="0" y="0"/>
            <a:chExt cx="323431" cy="323032"/>
          </a:xfrm>
        </p:grpSpPr>
        <p:sp>
          <p:nvSpPr>
            <p:cNvPr id="18" name="Freeform 18"/>
            <p:cNvSpPr/>
            <p:nvPr/>
          </p:nvSpPr>
          <p:spPr>
            <a:xfrm>
              <a:off x="0" y="0"/>
              <a:ext cx="323431" cy="323032"/>
            </a:xfrm>
            <a:custGeom>
              <a:avLst/>
              <a:gdLst/>
              <a:ahLst/>
              <a:cxnLst/>
              <a:rect l="l" t="t" r="r" b="b"/>
              <a:pathLst>
                <a:path w="323431" h="323032">
                  <a:moveTo>
                    <a:pt x="0" y="0"/>
                  </a:moveTo>
                  <a:lnTo>
                    <a:pt x="323431" y="0"/>
                  </a:lnTo>
                  <a:lnTo>
                    <a:pt x="323431" y="323032"/>
                  </a:lnTo>
                  <a:lnTo>
                    <a:pt x="0" y="323032"/>
                  </a:lnTo>
                  <a:close/>
                </a:path>
              </a:pathLst>
            </a:custGeom>
            <a:solidFill>
              <a:srgbClr val="FFFFFF"/>
            </a:solidFill>
          </p:spPr>
        </p:sp>
        <p:sp>
          <p:nvSpPr>
            <p:cNvPr id="19" name="TextBox 19"/>
            <p:cNvSpPr txBox="1"/>
            <p:nvPr/>
          </p:nvSpPr>
          <p:spPr>
            <a:xfrm>
              <a:off x="0" y="-114300"/>
              <a:ext cx="323431" cy="437332"/>
            </a:xfrm>
            <a:prstGeom prst="rect">
              <a:avLst/>
            </a:prstGeom>
          </p:spPr>
          <p:txBody>
            <a:bodyPr lIns="50800" tIns="50800" rIns="50800" bIns="50800" rtlCol="0" anchor="ctr"/>
            <a:lstStyle/>
            <a:p>
              <a:pPr algn="ctr">
                <a:lnSpc>
                  <a:spcPts val="8076"/>
                </a:lnSpc>
              </a:pPr>
              <a:endParaRPr/>
            </a:p>
          </p:txBody>
        </p:sp>
      </p:grpSp>
      <p:sp>
        <p:nvSpPr>
          <p:cNvPr id="21" name="TextBox 21"/>
          <p:cNvSpPr txBox="1"/>
          <p:nvPr/>
        </p:nvSpPr>
        <p:spPr>
          <a:xfrm>
            <a:off x="9676719" y="2312407"/>
            <a:ext cx="4100514" cy="358047"/>
          </a:xfrm>
          <a:prstGeom prst="rect">
            <a:avLst/>
          </a:prstGeom>
        </p:spPr>
        <p:txBody>
          <a:bodyPr lIns="0" tIns="0" rIns="0" bIns="0" rtlCol="0" anchor="t">
            <a:spAutoFit/>
          </a:bodyPr>
          <a:lstStyle/>
          <a:p>
            <a:pPr marL="0" lvl="0" indent="0" algn="l">
              <a:lnSpc>
                <a:spcPts val="3017"/>
              </a:lnSpc>
              <a:spcBef>
                <a:spcPct val="0"/>
              </a:spcBef>
            </a:pPr>
            <a:r>
              <a:rPr lang="en-US" sz="2357" b="1" dirty="0">
                <a:solidFill>
                  <a:srgbClr val="333231"/>
                </a:solidFill>
                <a:latin typeface="Open Sauce Bold"/>
                <a:ea typeface="Open Sauce Bold"/>
                <a:cs typeface="Open Sauce Bold"/>
                <a:sym typeface="Open Sauce Bold"/>
              </a:rPr>
              <a:t>Increasing brand outreach</a:t>
            </a:r>
          </a:p>
        </p:txBody>
      </p:sp>
      <p:sp>
        <p:nvSpPr>
          <p:cNvPr id="22" name="Freeform 22"/>
          <p:cNvSpPr/>
          <p:nvPr/>
        </p:nvSpPr>
        <p:spPr>
          <a:xfrm rot="-10800000">
            <a:off x="9028187" y="5940727"/>
            <a:ext cx="5128563" cy="381636"/>
          </a:xfrm>
          <a:custGeom>
            <a:avLst/>
            <a:gdLst/>
            <a:ahLst/>
            <a:cxnLst/>
            <a:rect l="l" t="t" r="r" b="b"/>
            <a:pathLst>
              <a:path w="5128563" h="381636">
                <a:moveTo>
                  <a:pt x="0" y="0"/>
                </a:moveTo>
                <a:lnTo>
                  <a:pt x="5128564" y="0"/>
                </a:lnTo>
                <a:lnTo>
                  <a:pt x="5128564" y="381637"/>
                </a:lnTo>
                <a:lnTo>
                  <a:pt x="0" y="381637"/>
                </a:lnTo>
                <a:lnTo>
                  <a:pt x="0" y="0"/>
                </a:lnTo>
                <a:close/>
              </a:path>
            </a:pathLst>
          </a:custGeom>
          <a:blipFill>
            <a:blip r:embed="rId2">
              <a:alphaModFix amt="72000"/>
            </a:blip>
            <a:stretch>
              <a:fillRect b="-286352"/>
            </a:stretch>
          </a:blipFill>
        </p:spPr>
      </p:sp>
      <p:grpSp>
        <p:nvGrpSpPr>
          <p:cNvPr id="23" name="Group 23"/>
          <p:cNvGrpSpPr/>
          <p:nvPr/>
        </p:nvGrpSpPr>
        <p:grpSpPr>
          <a:xfrm>
            <a:off x="8921546" y="3921441"/>
            <a:ext cx="5334876" cy="2086085"/>
            <a:chOff x="0" y="0"/>
            <a:chExt cx="1234628" cy="482774"/>
          </a:xfrm>
        </p:grpSpPr>
        <p:sp>
          <p:nvSpPr>
            <p:cNvPr id="24" name="Freeform 24"/>
            <p:cNvSpPr/>
            <p:nvPr/>
          </p:nvSpPr>
          <p:spPr>
            <a:xfrm>
              <a:off x="0" y="0"/>
              <a:ext cx="1234628" cy="482774"/>
            </a:xfrm>
            <a:custGeom>
              <a:avLst/>
              <a:gdLst/>
              <a:ahLst/>
              <a:cxnLst/>
              <a:rect l="l" t="t" r="r" b="b"/>
              <a:pathLst>
                <a:path w="1234628" h="482774">
                  <a:moveTo>
                    <a:pt x="46438" y="0"/>
                  </a:moveTo>
                  <a:lnTo>
                    <a:pt x="1188190" y="0"/>
                  </a:lnTo>
                  <a:cubicBezTo>
                    <a:pt x="1213837" y="0"/>
                    <a:pt x="1234628" y="20791"/>
                    <a:pt x="1234628" y="46438"/>
                  </a:cubicBezTo>
                  <a:lnTo>
                    <a:pt x="1234628" y="436336"/>
                  </a:lnTo>
                  <a:cubicBezTo>
                    <a:pt x="1234628" y="461983"/>
                    <a:pt x="1213837" y="482774"/>
                    <a:pt x="1188190" y="482774"/>
                  </a:cubicBezTo>
                  <a:lnTo>
                    <a:pt x="46438" y="482774"/>
                  </a:lnTo>
                  <a:cubicBezTo>
                    <a:pt x="20791" y="482774"/>
                    <a:pt x="0" y="461983"/>
                    <a:pt x="0" y="436336"/>
                  </a:cubicBezTo>
                  <a:lnTo>
                    <a:pt x="0" y="46438"/>
                  </a:lnTo>
                  <a:cubicBezTo>
                    <a:pt x="0" y="20791"/>
                    <a:pt x="20791" y="0"/>
                    <a:pt x="46438" y="0"/>
                  </a:cubicBezTo>
                  <a:close/>
                </a:path>
              </a:pathLst>
            </a:custGeom>
            <a:solidFill>
              <a:srgbClr val="FFFFFF"/>
            </a:solidFill>
            <a:ln w="104775" cap="rnd">
              <a:solidFill>
                <a:srgbClr val="106861"/>
              </a:solidFill>
              <a:prstDash val="solid"/>
              <a:round/>
            </a:ln>
          </p:spPr>
        </p:sp>
        <p:sp>
          <p:nvSpPr>
            <p:cNvPr id="25" name="TextBox 25"/>
            <p:cNvSpPr txBox="1"/>
            <p:nvPr/>
          </p:nvSpPr>
          <p:spPr>
            <a:xfrm>
              <a:off x="0" y="-38100"/>
              <a:ext cx="1234628" cy="520874"/>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26" name="Group 26"/>
          <p:cNvGrpSpPr/>
          <p:nvPr/>
        </p:nvGrpSpPr>
        <p:grpSpPr>
          <a:xfrm>
            <a:off x="8307532" y="4374347"/>
            <a:ext cx="1228028" cy="1226514"/>
            <a:chOff x="0" y="0"/>
            <a:chExt cx="323431" cy="323032"/>
          </a:xfrm>
        </p:grpSpPr>
        <p:sp>
          <p:nvSpPr>
            <p:cNvPr id="27" name="Freeform 27"/>
            <p:cNvSpPr/>
            <p:nvPr/>
          </p:nvSpPr>
          <p:spPr>
            <a:xfrm>
              <a:off x="0" y="0"/>
              <a:ext cx="323431" cy="323032"/>
            </a:xfrm>
            <a:custGeom>
              <a:avLst/>
              <a:gdLst/>
              <a:ahLst/>
              <a:cxnLst/>
              <a:rect l="l" t="t" r="r" b="b"/>
              <a:pathLst>
                <a:path w="323431" h="323032">
                  <a:moveTo>
                    <a:pt x="0" y="0"/>
                  </a:moveTo>
                  <a:lnTo>
                    <a:pt x="323431" y="0"/>
                  </a:lnTo>
                  <a:lnTo>
                    <a:pt x="323431" y="323032"/>
                  </a:lnTo>
                  <a:lnTo>
                    <a:pt x="0" y="323032"/>
                  </a:lnTo>
                  <a:close/>
                </a:path>
              </a:pathLst>
            </a:custGeom>
            <a:solidFill>
              <a:srgbClr val="FFFFFF"/>
            </a:solidFill>
          </p:spPr>
        </p:sp>
        <p:sp>
          <p:nvSpPr>
            <p:cNvPr id="28" name="TextBox 28"/>
            <p:cNvSpPr txBox="1"/>
            <p:nvPr/>
          </p:nvSpPr>
          <p:spPr>
            <a:xfrm>
              <a:off x="0" y="-114300"/>
              <a:ext cx="323431" cy="437332"/>
            </a:xfrm>
            <a:prstGeom prst="rect">
              <a:avLst/>
            </a:prstGeom>
          </p:spPr>
          <p:txBody>
            <a:bodyPr lIns="50800" tIns="50800" rIns="50800" bIns="50800" rtlCol="0" anchor="ctr"/>
            <a:lstStyle/>
            <a:p>
              <a:pPr algn="ctr">
                <a:lnSpc>
                  <a:spcPts val="8076"/>
                </a:lnSpc>
              </a:pPr>
              <a:endParaRPr/>
            </a:p>
          </p:txBody>
        </p:sp>
      </p:grpSp>
      <p:sp>
        <p:nvSpPr>
          <p:cNvPr id="30" name="TextBox 30"/>
          <p:cNvSpPr txBox="1"/>
          <p:nvPr/>
        </p:nvSpPr>
        <p:spPr>
          <a:xfrm>
            <a:off x="9667546" y="4717338"/>
            <a:ext cx="4100514" cy="358047"/>
          </a:xfrm>
          <a:prstGeom prst="rect">
            <a:avLst/>
          </a:prstGeom>
        </p:spPr>
        <p:txBody>
          <a:bodyPr lIns="0" tIns="0" rIns="0" bIns="0" rtlCol="0" anchor="t">
            <a:spAutoFit/>
          </a:bodyPr>
          <a:lstStyle/>
          <a:p>
            <a:pPr marL="0" lvl="0" indent="0" algn="l">
              <a:lnSpc>
                <a:spcPts val="3017"/>
              </a:lnSpc>
              <a:spcBef>
                <a:spcPct val="0"/>
              </a:spcBef>
            </a:pPr>
            <a:r>
              <a:rPr lang="en-US" sz="2357" b="1" dirty="0">
                <a:solidFill>
                  <a:srgbClr val="333231"/>
                </a:solidFill>
                <a:latin typeface="Open Sauce Bold"/>
                <a:ea typeface="Open Sauce Bold"/>
                <a:cs typeface="Open Sauce Bold"/>
                <a:sym typeface="Open Sauce Bold"/>
              </a:rPr>
              <a:t>Flexible price plans</a:t>
            </a:r>
          </a:p>
        </p:txBody>
      </p:sp>
      <p:sp>
        <p:nvSpPr>
          <p:cNvPr id="31" name="Freeform 31"/>
          <p:cNvSpPr/>
          <p:nvPr/>
        </p:nvSpPr>
        <p:spPr>
          <a:xfrm>
            <a:off x="8520301" y="4492659"/>
            <a:ext cx="943649" cy="943649"/>
          </a:xfrm>
          <a:custGeom>
            <a:avLst/>
            <a:gdLst/>
            <a:ahLst/>
            <a:cxnLst/>
            <a:rect l="l" t="t" r="r" b="b"/>
            <a:pathLst>
              <a:path w="943649" h="943649">
                <a:moveTo>
                  <a:pt x="0" y="0"/>
                </a:moveTo>
                <a:lnTo>
                  <a:pt x="943649" y="0"/>
                </a:lnTo>
                <a:lnTo>
                  <a:pt x="943649" y="943649"/>
                </a:lnTo>
                <a:lnTo>
                  <a:pt x="0" y="94364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2" name="Freeform 32"/>
          <p:cNvSpPr/>
          <p:nvPr/>
        </p:nvSpPr>
        <p:spPr>
          <a:xfrm rot="-10800000">
            <a:off x="9028187" y="8598825"/>
            <a:ext cx="5128563" cy="381636"/>
          </a:xfrm>
          <a:custGeom>
            <a:avLst/>
            <a:gdLst/>
            <a:ahLst/>
            <a:cxnLst/>
            <a:rect l="l" t="t" r="r" b="b"/>
            <a:pathLst>
              <a:path w="5128563" h="381636">
                <a:moveTo>
                  <a:pt x="0" y="0"/>
                </a:moveTo>
                <a:lnTo>
                  <a:pt x="5128564" y="0"/>
                </a:lnTo>
                <a:lnTo>
                  <a:pt x="5128564" y="381636"/>
                </a:lnTo>
                <a:lnTo>
                  <a:pt x="0" y="381636"/>
                </a:lnTo>
                <a:lnTo>
                  <a:pt x="0" y="0"/>
                </a:lnTo>
                <a:close/>
              </a:path>
            </a:pathLst>
          </a:custGeom>
          <a:blipFill>
            <a:blip r:embed="rId2">
              <a:alphaModFix amt="72000"/>
            </a:blip>
            <a:stretch>
              <a:fillRect b="-286352"/>
            </a:stretch>
          </a:blipFill>
        </p:spPr>
      </p:sp>
      <p:grpSp>
        <p:nvGrpSpPr>
          <p:cNvPr id="33" name="Group 33"/>
          <p:cNvGrpSpPr/>
          <p:nvPr/>
        </p:nvGrpSpPr>
        <p:grpSpPr>
          <a:xfrm>
            <a:off x="8921546" y="6579539"/>
            <a:ext cx="5334876" cy="2086085"/>
            <a:chOff x="0" y="0"/>
            <a:chExt cx="1234628" cy="482774"/>
          </a:xfrm>
        </p:grpSpPr>
        <p:sp>
          <p:nvSpPr>
            <p:cNvPr id="34" name="Freeform 34"/>
            <p:cNvSpPr/>
            <p:nvPr/>
          </p:nvSpPr>
          <p:spPr>
            <a:xfrm>
              <a:off x="0" y="0"/>
              <a:ext cx="1234628" cy="482774"/>
            </a:xfrm>
            <a:custGeom>
              <a:avLst/>
              <a:gdLst/>
              <a:ahLst/>
              <a:cxnLst/>
              <a:rect l="l" t="t" r="r" b="b"/>
              <a:pathLst>
                <a:path w="1234628" h="482774">
                  <a:moveTo>
                    <a:pt x="46438" y="0"/>
                  </a:moveTo>
                  <a:lnTo>
                    <a:pt x="1188190" y="0"/>
                  </a:lnTo>
                  <a:cubicBezTo>
                    <a:pt x="1213837" y="0"/>
                    <a:pt x="1234628" y="20791"/>
                    <a:pt x="1234628" y="46438"/>
                  </a:cubicBezTo>
                  <a:lnTo>
                    <a:pt x="1234628" y="436336"/>
                  </a:lnTo>
                  <a:cubicBezTo>
                    <a:pt x="1234628" y="461983"/>
                    <a:pt x="1213837" y="482774"/>
                    <a:pt x="1188190" y="482774"/>
                  </a:cubicBezTo>
                  <a:lnTo>
                    <a:pt x="46438" y="482774"/>
                  </a:lnTo>
                  <a:cubicBezTo>
                    <a:pt x="20791" y="482774"/>
                    <a:pt x="0" y="461983"/>
                    <a:pt x="0" y="436336"/>
                  </a:cubicBezTo>
                  <a:lnTo>
                    <a:pt x="0" y="46438"/>
                  </a:lnTo>
                  <a:cubicBezTo>
                    <a:pt x="0" y="20791"/>
                    <a:pt x="20791" y="0"/>
                    <a:pt x="46438" y="0"/>
                  </a:cubicBezTo>
                  <a:close/>
                </a:path>
              </a:pathLst>
            </a:custGeom>
            <a:solidFill>
              <a:srgbClr val="FFFFFF"/>
            </a:solidFill>
            <a:ln w="104775" cap="rnd">
              <a:solidFill>
                <a:srgbClr val="106861"/>
              </a:solidFill>
              <a:prstDash val="solid"/>
              <a:round/>
            </a:ln>
          </p:spPr>
        </p:sp>
        <p:sp>
          <p:nvSpPr>
            <p:cNvPr id="35" name="TextBox 35"/>
            <p:cNvSpPr txBox="1"/>
            <p:nvPr/>
          </p:nvSpPr>
          <p:spPr>
            <a:xfrm>
              <a:off x="0" y="-38100"/>
              <a:ext cx="1234628" cy="520874"/>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36" name="Group 36"/>
          <p:cNvGrpSpPr/>
          <p:nvPr/>
        </p:nvGrpSpPr>
        <p:grpSpPr>
          <a:xfrm>
            <a:off x="8307532" y="7032444"/>
            <a:ext cx="1228028" cy="1226514"/>
            <a:chOff x="0" y="0"/>
            <a:chExt cx="323431" cy="323032"/>
          </a:xfrm>
        </p:grpSpPr>
        <p:sp>
          <p:nvSpPr>
            <p:cNvPr id="37" name="Freeform 37"/>
            <p:cNvSpPr/>
            <p:nvPr/>
          </p:nvSpPr>
          <p:spPr>
            <a:xfrm>
              <a:off x="0" y="0"/>
              <a:ext cx="323431" cy="323032"/>
            </a:xfrm>
            <a:custGeom>
              <a:avLst/>
              <a:gdLst/>
              <a:ahLst/>
              <a:cxnLst/>
              <a:rect l="l" t="t" r="r" b="b"/>
              <a:pathLst>
                <a:path w="323431" h="323032">
                  <a:moveTo>
                    <a:pt x="0" y="0"/>
                  </a:moveTo>
                  <a:lnTo>
                    <a:pt x="323431" y="0"/>
                  </a:lnTo>
                  <a:lnTo>
                    <a:pt x="323431" y="323032"/>
                  </a:lnTo>
                  <a:lnTo>
                    <a:pt x="0" y="323032"/>
                  </a:lnTo>
                  <a:close/>
                </a:path>
              </a:pathLst>
            </a:custGeom>
            <a:solidFill>
              <a:srgbClr val="FFFFFF"/>
            </a:solidFill>
          </p:spPr>
        </p:sp>
        <p:sp>
          <p:nvSpPr>
            <p:cNvPr id="38" name="TextBox 38"/>
            <p:cNvSpPr txBox="1"/>
            <p:nvPr/>
          </p:nvSpPr>
          <p:spPr>
            <a:xfrm>
              <a:off x="0" y="-114300"/>
              <a:ext cx="323431" cy="437332"/>
            </a:xfrm>
            <a:prstGeom prst="rect">
              <a:avLst/>
            </a:prstGeom>
          </p:spPr>
          <p:txBody>
            <a:bodyPr lIns="50800" tIns="50800" rIns="50800" bIns="50800" rtlCol="0" anchor="ctr"/>
            <a:lstStyle/>
            <a:p>
              <a:pPr algn="ctr">
                <a:lnSpc>
                  <a:spcPts val="8076"/>
                </a:lnSpc>
              </a:pPr>
              <a:endParaRPr/>
            </a:p>
          </p:txBody>
        </p:sp>
      </p:grpSp>
      <p:sp>
        <p:nvSpPr>
          <p:cNvPr id="40" name="TextBox 40"/>
          <p:cNvSpPr txBox="1"/>
          <p:nvPr/>
        </p:nvSpPr>
        <p:spPr>
          <a:xfrm>
            <a:off x="9697501" y="7337125"/>
            <a:ext cx="4100514" cy="358047"/>
          </a:xfrm>
          <a:prstGeom prst="rect">
            <a:avLst/>
          </a:prstGeom>
        </p:spPr>
        <p:txBody>
          <a:bodyPr lIns="0" tIns="0" rIns="0" bIns="0" rtlCol="0" anchor="t">
            <a:spAutoFit/>
          </a:bodyPr>
          <a:lstStyle/>
          <a:p>
            <a:pPr marL="0" lvl="0" indent="0" algn="l">
              <a:lnSpc>
                <a:spcPts val="3017"/>
              </a:lnSpc>
              <a:spcBef>
                <a:spcPct val="0"/>
              </a:spcBef>
            </a:pPr>
            <a:endParaRPr lang="en-US" sz="2357" b="1" dirty="0">
              <a:solidFill>
                <a:srgbClr val="333231"/>
              </a:solidFill>
              <a:latin typeface="Open Sauce Bold"/>
              <a:ea typeface="Open Sauce Bold"/>
              <a:cs typeface="Open Sauce Bold"/>
              <a:sym typeface="Open Sauce Bold"/>
            </a:endParaRPr>
          </a:p>
        </p:txBody>
      </p:sp>
      <p:sp>
        <p:nvSpPr>
          <p:cNvPr id="41" name="Freeform 41"/>
          <p:cNvSpPr/>
          <p:nvPr/>
        </p:nvSpPr>
        <p:spPr>
          <a:xfrm>
            <a:off x="8571284" y="7189139"/>
            <a:ext cx="841683" cy="852533"/>
          </a:xfrm>
          <a:custGeom>
            <a:avLst/>
            <a:gdLst/>
            <a:ahLst/>
            <a:cxnLst/>
            <a:rect l="l" t="t" r="r" b="b"/>
            <a:pathLst>
              <a:path w="841683" h="852533">
                <a:moveTo>
                  <a:pt x="0" y="0"/>
                </a:moveTo>
                <a:lnTo>
                  <a:pt x="841683" y="0"/>
                </a:lnTo>
                <a:lnTo>
                  <a:pt x="841683" y="852533"/>
                </a:lnTo>
                <a:lnTo>
                  <a:pt x="0" y="852533"/>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42" name="Freeform 42"/>
          <p:cNvSpPr/>
          <p:nvPr/>
        </p:nvSpPr>
        <p:spPr>
          <a:xfrm>
            <a:off x="8571284" y="2050422"/>
            <a:ext cx="841683" cy="841683"/>
          </a:xfrm>
          <a:custGeom>
            <a:avLst/>
            <a:gdLst/>
            <a:ahLst/>
            <a:cxnLst/>
            <a:rect l="l" t="t" r="r" b="b"/>
            <a:pathLst>
              <a:path w="841683" h="841683">
                <a:moveTo>
                  <a:pt x="0" y="0"/>
                </a:moveTo>
                <a:lnTo>
                  <a:pt x="841683" y="0"/>
                </a:lnTo>
                <a:lnTo>
                  <a:pt x="841683" y="841682"/>
                </a:lnTo>
                <a:lnTo>
                  <a:pt x="0" y="84168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grpSp>
        <p:nvGrpSpPr>
          <p:cNvPr id="43" name="Group 43"/>
          <p:cNvGrpSpPr/>
          <p:nvPr/>
        </p:nvGrpSpPr>
        <p:grpSpPr>
          <a:xfrm>
            <a:off x="4809335" y="8388753"/>
            <a:ext cx="1183417" cy="1183417"/>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id="45" name="TextBox 45"/>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46" name="Rectangle 45">
            <a:extLst>
              <a:ext uri="{FF2B5EF4-FFF2-40B4-BE49-F238E27FC236}">
                <a16:creationId xmlns:a16="http://schemas.microsoft.com/office/drawing/2014/main" id="{3F3F309D-FCA1-433B-8552-030A0CC4D205}"/>
              </a:ext>
            </a:extLst>
          </p:cNvPr>
          <p:cNvSpPr/>
          <p:nvPr/>
        </p:nvSpPr>
        <p:spPr>
          <a:xfrm>
            <a:off x="9523123" y="7299165"/>
            <a:ext cx="3813865" cy="451662"/>
          </a:xfrm>
          <a:prstGeom prst="rect">
            <a:avLst/>
          </a:prstGeom>
        </p:spPr>
        <p:txBody>
          <a:bodyPr wrap="none">
            <a:spAutoFit/>
          </a:bodyPr>
          <a:lstStyle/>
          <a:p>
            <a:pPr lvl="0">
              <a:lnSpc>
                <a:spcPts val="3017"/>
              </a:lnSpc>
              <a:spcBef>
                <a:spcPct val="0"/>
              </a:spcBef>
            </a:pPr>
            <a:r>
              <a:rPr lang="en-US" sz="2400" b="1" dirty="0">
                <a:solidFill>
                  <a:srgbClr val="333231"/>
                </a:solidFill>
                <a:latin typeface="Open Sauce Bold"/>
                <a:ea typeface="Open Sauce Bold"/>
                <a:cs typeface="Open Sauce Bold"/>
                <a:sym typeface="Open Sauce Bold"/>
              </a:rPr>
              <a:t>Increasing mass appeal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10800000">
            <a:off x="2778327" y="7417124"/>
            <a:ext cx="12710840" cy="1184047"/>
          </a:xfrm>
          <a:custGeom>
            <a:avLst/>
            <a:gdLst/>
            <a:ahLst/>
            <a:cxnLst/>
            <a:rect l="l" t="t" r="r" b="b"/>
            <a:pathLst>
              <a:path w="12710840" h="1184047">
                <a:moveTo>
                  <a:pt x="0" y="0"/>
                </a:moveTo>
                <a:lnTo>
                  <a:pt x="12710840" y="0"/>
                </a:lnTo>
                <a:lnTo>
                  <a:pt x="12710840" y="1184046"/>
                </a:lnTo>
                <a:lnTo>
                  <a:pt x="0" y="1184046"/>
                </a:lnTo>
                <a:lnTo>
                  <a:pt x="0" y="0"/>
                </a:lnTo>
                <a:close/>
              </a:path>
            </a:pathLst>
          </a:custGeom>
          <a:blipFill>
            <a:blip r:embed="rId3">
              <a:alphaModFix amt="72000"/>
            </a:blip>
            <a:stretch>
              <a:fillRect b="-208633"/>
            </a:stretch>
          </a:blipFill>
        </p:spPr>
      </p:sp>
      <p:grpSp>
        <p:nvGrpSpPr>
          <p:cNvPr id="4" name="Group 4"/>
          <p:cNvGrpSpPr/>
          <p:nvPr/>
        </p:nvGrpSpPr>
        <p:grpSpPr>
          <a:xfrm>
            <a:off x="0" y="0"/>
            <a:ext cx="18288000" cy="4491629"/>
            <a:chOff x="0" y="0"/>
            <a:chExt cx="4816593" cy="1182980"/>
          </a:xfrm>
        </p:grpSpPr>
        <p:sp>
          <p:nvSpPr>
            <p:cNvPr id="5" name="Freeform 5"/>
            <p:cNvSpPr/>
            <p:nvPr/>
          </p:nvSpPr>
          <p:spPr>
            <a:xfrm>
              <a:off x="0" y="0"/>
              <a:ext cx="4816592" cy="1182980"/>
            </a:xfrm>
            <a:custGeom>
              <a:avLst/>
              <a:gdLst/>
              <a:ahLst/>
              <a:cxnLst/>
              <a:rect l="l" t="t" r="r" b="b"/>
              <a:pathLst>
                <a:path w="4816592" h="1182980">
                  <a:moveTo>
                    <a:pt x="0" y="0"/>
                  </a:moveTo>
                  <a:lnTo>
                    <a:pt x="4816592" y="0"/>
                  </a:lnTo>
                  <a:lnTo>
                    <a:pt x="4816592" y="1182980"/>
                  </a:lnTo>
                  <a:lnTo>
                    <a:pt x="0" y="1182980"/>
                  </a:lnTo>
                  <a:close/>
                </a:path>
              </a:pathLst>
            </a:custGeom>
            <a:solidFill>
              <a:srgbClr val="106861"/>
            </a:solidFill>
            <a:ln cap="sq">
              <a:noFill/>
              <a:prstDash val="solid"/>
              <a:miter/>
            </a:ln>
          </p:spPr>
        </p:sp>
        <p:sp>
          <p:nvSpPr>
            <p:cNvPr id="6" name="TextBox 6"/>
            <p:cNvSpPr txBox="1"/>
            <p:nvPr/>
          </p:nvSpPr>
          <p:spPr>
            <a:xfrm>
              <a:off x="0" y="-19050"/>
              <a:ext cx="4816593" cy="120203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7" name="Group 7"/>
          <p:cNvGrpSpPr/>
          <p:nvPr/>
        </p:nvGrpSpPr>
        <p:grpSpPr>
          <a:xfrm>
            <a:off x="2743687" y="2307838"/>
            <a:ext cx="12731346" cy="5171309"/>
            <a:chOff x="0" y="0"/>
            <a:chExt cx="3353112" cy="1361991"/>
          </a:xfrm>
        </p:grpSpPr>
        <p:sp>
          <p:nvSpPr>
            <p:cNvPr id="8" name="Freeform 8"/>
            <p:cNvSpPr/>
            <p:nvPr/>
          </p:nvSpPr>
          <p:spPr>
            <a:xfrm>
              <a:off x="0" y="0"/>
              <a:ext cx="3353112" cy="1361991"/>
            </a:xfrm>
            <a:custGeom>
              <a:avLst/>
              <a:gdLst/>
              <a:ahLst/>
              <a:cxnLst/>
              <a:rect l="l" t="t" r="r" b="b"/>
              <a:pathLst>
                <a:path w="3353112" h="1361991">
                  <a:moveTo>
                    <a:pt x="15202" y="0"/>
                  </a:moveTo>
                  <a:lnTo>
                    <a:pt x="3337909" y="0"/>
                  </a:lnTo>
                  <a:cubicBezTo>
                    <a:pt x="3341941" y="0"/>
                    <a:pt x="3345808" y="1602"/>
                    <a:pt x="3348659" y="4453"/>
                  </a:cubicBezTo>
                  <a:cubicBezTo>
                    <a:pt x="3351510" y="7304"/>
                    <a:pt x="3353112" y="11171"/>
                    <a:pt x="3353112" y="15202"/>
                  </a:cubicBezTo>
                  <a:lnTo>
                    <a:pt x="3353112" y="1346788"/>
                  </a:lnTo>
                  <a:cubicBezTo>
                    <a:pt x="3353112" y="1350820"/>
                    <a:pt x="3351510" y="1354687"/>
                    <a:pt x="3348659" y="1357538"/>
                  </a:cubicBezTo>
                  <a:cubicBezTo>
                    <a:pt x="3345808" y="1360389"/>
                    <a:pt x="3341941" y="1361991"/>
                    <a:pt x="3337909" y="1361991"/>
                  </a:cubicBezTo>
                  <a:lnTo>
                    <a:pt x="15202" y="1361991"/>
                  </a:lnTo>
                  <a:cubicBezTo>
                    <a:pt x="11171" y="1361991"/>
                    <a:pt x="7304" y="1360389"/>
                    <a:pt x="4453" y="1357538"/>
                  </a:cubicBezTo>
                  <a:cubicBezTo>
                    <a:pt x="1602" y="1354687"/>
                    <a:pt x="0" y="1350820"/>
                    <a:pt x="0" y="1346788"/>
                  </a:cubicBezTo>
                  <a:lnTo>
                    <a:pt x="0" y="15202"/>
                  </a:lnTo>
                  <a:cubicBezTo>
                    <a:pt x="0" y="11171"/>
                    <a:pt x="1602" y="7304"/>
                    <a:pt x="4453" y="4453"/>
                  </a:cubicBezTo>
                  <a:cubicBezTo>
                    <a:pt x="7304" y="1602"/>
                    <a:pt x="11171" y="0"/>
                    <a:pt x="15202" y="0"/>
                  </a:cubicBezTo>
                  <a:close/>
                </a:path>
              </a:pathLst>
            </a:custGeom>
            <a:solidFill>
              <a:srgbClr val="106861"/>
            </a:solidFill>
            <a:ln cap="rnd">
              <a:noFill/>
              <a:prstDash val="solid"/>
              <a:round/>
            </a:ln>
          </p:spPr>
        </p:sp>
        <p:sp>
          <p:nvSpPr>
            <p:cNvPr id="9" name="TextBox 9"/>
            <p:cNvSpPr txBox="1"/>
            <p:nvPr/>
          </p:nvSpPr>
          <p:spPr>
            <a:xfrm>
              <a:off x="0" y="-19050"/>
              <a:ext cx="3353112" cy="1381041"/>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TextBox 10"/>
          <p:cNvSpPr txBox="1"/>
          <p:nvPr/>
        </p:nvSpPr>
        <p:spPr>
          <a:xfrm>
            <a:off x="3568601" y="4220143"/>
            <a:ext cx="11150794" cy="3022302"/>
          </a:xfrm>
          <a:prstGeom prst="rect">
            <a:avLst/>
          </a:prstGeom>
        </p:spPr>
        <p:txBody>
          <a:bodyPr lIns="0" tIns="0" rIns="0" bIns="0" rtlCol="0" anchor="t">
            <a:spAutoFit/>
          </a:bodyPr>
          <a:lstStyle/>
          <a:p>
            <a:pPr algn="ctr">
              <a:lnSpc>
                <a:spcPts val="3950"/>
              </a:lnSpc>
            </a:pPr>
            <a:r>
              <a:rPr lang="en-US" sz="2469" dirty="0">
                <a:solidFill>
                  <a:srgbClr val="FFFFFF"/>
                </a:solidFill>
                <a:latin typeface="Open Sauce"/>
                <a:ea typeface="Open Sauce"/>
                <a:cs typeface="Open Sauce"/>
                <a:sym typeface="Open Sauce"/>
              </a:rPr>
              <a:t>Act a junior data analyst on the marketing analyst team at </a:t>
            </a:r>
            <a:r>
              <a:rPr lang="en-US" sz="2469" dirty="0" err="1">
                <a:solidFill>
                  <a:srgbClr val="FFFFFF"/>
                </a:solidFill>
                <a:latin typeface="Open Sauce"/>
                <a:ea typeface="Open Sauce"/>
                <a:cs typeface="Open Sauce"/>
                <a:sym typeface="Open Sauce"/>
              </a:rPr>
              <a:t>Cyclistic</a:t>
            </a:r>
            <a:r>
              <a:rPr lang="en-US" sz="2469" dirty="0">
                <a:solidFill>
                  <a:srgbClr val="FFFFFF"/>
                </a:solidFill>
                <a:latin typeface="Open Sauce"/>
                <a:ea typeface="Open Sauce"/>
                <a:cs typeface="Open Sauce"/>
                <a:sym typeface="Open Sauce"/>
              </a:rPr>
              <a:t>.</a:t>
            </a:r>
          </a:p>
          <a:p>
            <a:pPr algn="ctr">
              <a:lnSpc>
                <a:spcPts val="3950"/>
              </a:lnSpc>
            </a:pPr>
            <a:r>
              <a:rPr lang="en-US" sz="2469" dirty="0">
                <a:solidFill>
                  <a:srgbClr val="FFFFFF"/>
                </a:solidFill>
                <a:latin typeface="Open Sauce"/>
                <a:ea typeface="Open Sauce"/>
                <a:cs typeface="Open Sauce"/>
                <a:sym typeface="Open Sauce"/>
              </a:rPr>
              <a:t>The director of marketing believes maximizing the annual memberships by focusing on converting casual riders to annual members could lead to more success. </a:t>
            </a:r>
          </a:p>
          <a:p>
            <a:pPr algn="ctr">
              <a:lnSpc>
                <a:spcPts val="3950"/>
              </a:lnSpc>
            </a:pPr>
            <a:r>
              <a:rPr lang="en-US" sz="2469" dirty="0">
                <a:solidFill>
                  <a:srgbClr val="FFFFFF"/>
                </a:solidFill>
                <a:latin typeface="Open Sauce"/>
                <a:ea typeface="Open Sauce"/>
                <a:cs typeface="Open Sauce"/>
                <a:sym typeface="Open Sauce"/>
              </a:rPr>
              <a:t>As a data analyst, I have been tasked to understand the how the annual  members and casual riders use bike differently.</a:t>
            </a:r>
          </a:p>
        </p:txBody>
      </p:sp>
      <p:sp>
        <p:nvSpPr>
          <p:cNvPr id="11" name="TextBox 11"/>
          <p:cNvSpPr txBox="1"/>
          <p:nvPr/>
        </p:nvSpPr>
        <p:spPr>
          <a:xfrm>
            <a:off x="5679731" y="2788642"/>
            <a:ext cx="6928538" cy="1158738"/>
          </a:xfrm>
          <a:prstGeom prst="rect">
            <a:avLst/>
          </a:prstGeom>
        </p:spPr>
        <p:txBody>
          <a:bodyPr lIns="0" tIns="0" rIns="0" bIns="0" rtlCol="0" anchor="t">
            <a:spAutoFit/>
          </a:bodyPr>
          <a:lstStyle/>
          <a:p>
            <a:pPr marL="0" lvl="0" indent="0" algn="ctr">
              <a:lnSpc>
                <a:spcPts val="9582"/>
              </a:lnSpc>
              <a:spcBef>
                <a:spcPct val="0"/>
              </a:spcBef>
            </a:pPr>
            <a:r>
              <a:rPr lang="en-US" sz="6844" b="1" spc="-136" dirty="0">
                <a:solidFill>
                  <a:srgbClr val="FDFBFB"/>
                </a:solidFill>
                <a:latin typeface="Open Sauce Bold"/>
                <a:ea typeface="Open Sauce Bold"/>
                <a:cs typeface="Open Sauce Bold"/>
                <a:sym typeface="Open Sauce Bold"/>
              </a:rPr>
              <a:t>Scenario</a:t>
            </a:r>
          </a:p>
        </p:txBody>
      </p:sp>
      <p:grpSp>
        <p:nvGrpSpPr>
          <p:cNvPr id="12" name="Group 12"/>
          <p:cNvGrpSpPr/>
          <p:nvPr/>
        </p:nvGrpSpPr>
        <p:grpSpPr>
          <a:xfrm>
            <a:off x="16113923" y="9258300"/>
            <a:ext cx="327444" cy="32744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id="14" name="TextBox 14"/>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5" name="Group 15"/>
          <p:cNvGrpSpPr/>
          <p:nvPr/>
        </p:nvGrpSpPr>
        <p:grpSpPr>
          <a:xfrm>
            <a:off x="15648108" y="9258300"/>
            <a:ext cx="327444" cy="32744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id="17" name="TextBox 17"/>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8" name="Group 18"/>
          <p:cNvGrpSpPr/>
          <p:nvPr/>
        </p:nvGrpSpPr>
        <p:grpSpPr>
          <a:xfrm>
            <a:off x="15161723" y="9258300"/>
            <a:ext cx="327444" cy="327444"/>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id="20" name="TextBox 20"/>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683900" y="725280"/>
            <a:ext cx="16964989" cy="8869036"/>
            <a:chOff x="-11796" y="-19050"/>
            <a:chExt cx="4468145" cy="2335878"/>
          </a:xfrm>
        </p:grpSpPr>
        <p:sp>
          <p:nvSpPr>
            <p:cNvPr id="4" name="Freeform 4"/>
            <p:cNvSpPr/>
            <p:nvPr/>
          </p:nvSpPr>
          <p:spPr>
            <a:xfrm>
              <a:off x="-11796" y="0"/>
              <a:ext cx="4456349" cy="2316828"/>
            </a:xfrm>
            <a:custGeom>
              <a:avLst/>
              <a:gdLst/>
              <a:ahLst/>
              <a:cxnLst/>
              <a:rect l="l" t="t" r="r" b="b"/>
              <a:pathLst>
                <a:path w="4456349" h="2316828">
                  <a:moveTo>
                    <a:pt x="11439" y="0"/>
                  </a:moveTo>
                  <a:lnTo>
                    <a:pt x="4444910" y="0"/>
                  </a:lnTo>
                  <a:cubicBezTo>
                    <a:pt x="4447944" y="0"/>
                    <a:pt x="4450854" y="1205"/>
                    <a:pt x="4452999" y="3350"/>
                  </a:cubicBezTo>
                  <a:cubicBezTo>
                    <a:pt x="4455144" y="5496"/>
                    <a:pt x="4456349" y="8405"/>
                    <a:pt x="4456349" y="11439"/>
                  </a:cubicBezTo>
                  <a:lnTo>
                    <a:pt x="4456349" y="2305389"/>
                  </a:lnTo>
                  <a:cubicBezTo>
                    <a:pt x="4456349" y="2308423"/>
                    <a:pt x="4455144" y="2311332"/>
                    <a:pt x="4452999" y="2313478"/>
                  </a:cubicBezTo>
                  <a:cubicBezTo>
                    <a:pt x="4450854" y="2315623"/>
                    <a:pt x="4447944" y="2316828"/>
                    <a:pt x="4444910" y="2316828"/>
                  </a:cubicBezTo>
                  <a:lnTo>
                    <a:pt x="11439" y="2316828"/>
                  </a:lnTo>
                  <a:cubicBezTo>
                    <a:pt x="8405" y="2316828"/>
                    <a:pt x="5496" y="2315623"/>
                    <a:pt x="3350" y="2313478"/>
                  </a:cubicBezTo>
                  <a:cubicBezTo>
                    <a:pt x="1205" y="2311332"/>
                    <a:pt x="0" y="2308423"/>
                    <a:pt x="0" y="2305389"/>
                  </a:cubicBezTo>
                  <a:lnTo>
                    <a:pt x="0" y="11439"/>
                  </a:lnTo>
                  <a:cubicBezTo>
                    <a:pt x="0" y="8405"/>
                    <a:pt x="1205" y="5496"/>
                    <a:pt x="3350" y="3350"/>
                  </a:cubicBezTo>
                  <a:cubicBezTo>
                    <a:pt x="5496" y="1205"/>
                    <a:pt x="8405" y="0"/>
                    <a:pt x="11439" y="0"/>
                  </a:cubicBezTo>
                  <a:close/>
                </a:path>
              </a:pathLst>
            </a:custGeom>
            <a:solidFill>
              <a:srgbClr val="FDFBFB">
                <a:alpha val="98824"/>
              </a:srgbClr>
            </a:solidFill>
            <a:ln cap="rnd">
              <a:noFill/>
              <a:prstDash val="solid"/>
              <a:round/>
            </a:ln>
          </p:spPr>
          <p:txBody>
            <a:bodyPr/>
            <a:lstStyle/>
            <a:p>
              <a:endParaRPr lang="en-IN" dirty="0"/>
            </a:p>
          </p:txBody>
        </p:sp>
        <p:sp>
          <p:nvSpPr>
            <p:cNvPr id="5" name="TextBox 5"/>
            <p:cNvSpPr txBox="1"/>
            <p:nvPr/>
          </p:nvSpPr>
          <p:spPr>
            <a:xfrm>
              <a:off x="0" y="-19050"/>
              <a:ext cx="4456349" cy="2335878"/>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TextBox 6"/>
          <p:cNvSpPr txBox="1"/>
          <p:nvPr/>
        </p:nvSpPr>
        <p:spPr>
          <a:xfrm>
            <a:off x="5243175" y="2157706"/>
            <a:ext cx="6945232" cy="834011"/>
          </a:xfrm>
          <a:prstGeom prst="rect">
            <a:avLst/>
          </a:prstGeom>
        </p:spPr>
        <p:txBody>
          <a:bodyPr wrap="square" lIns="0" tIns="0" rIns="0" bIns="0" rtlCol="0" anchor="t">
            <a:spAutoFit/>
          </a:bodyPr>
          <a:lstStyle/>
          <a:p>
            <a:pPr lvl="0">
              <a:lnSpc>
                <a:spcPts val="7178"/>
              </a:lnSpc>
              <a:spcBef>
                <a:spcPct val="0"/>
              </a:spcBef>
            </a:pPr>
            <a:r>
              <a:rPr lang="en-CA" sz="4800" b="1" dirty="0">
                <a:latin typeface="Open Sauce" panose="020B0604020202020204" charset="0"/>
              </a:rPr>
              <a:t>Case Study Roadmap</a:t>
            </a:r>
            <a:endParaRPr lang="en-US" sz="4800" b="1" spc="-102" dirty="0">
              <a:solidFill>
                <a:srgbClr val="191919"/>
              </a:solidFill>
              <a:latin typeface="Open Sauce" panose="020B0604020202020204" charset="0"/>
              <a:ea typeface="Open Sauce Bold"/>
              <a:cs typeface="Open Sauce Bold"/>
              <a:sym typeface="Open Sauce Bold"/>
            </a:endParaRPr>
          </a:p>
        </p:txBody>
      </p:sp>
      <p:sp>
        <p:nvSpPr>
          <p:cNvPr id="15" name="AutoShape 15"/>
          <p:cNvSpPr/>
          <p:nvPr/>
        </p:nvSpPr>
        <p:spPr>
          <a:xfrm>
            <a:off x="8171379" y="7600329"/>
            <a:ext cx="0" cy="467846"/>
          </a:xfrm>
          <a:prstGeom prst="line">
            <a:avLst/>
          </a:prstGeom>
          <a:ln w="38100" cap="rnd">
            <a:solidFill>
              <a:srgbClr val="106861"/>
            </a:solidFill>
            <a:prstDash val="sysDot"/>
            <a:headEnd type="none" w="sm" len="sm"/>
            <a:tailEnd type="oval" w="lg" len="lg"/>
          </a:ln>
        </p:spPr>
      </p:sp>
      <p:sp>
        <p:nvSpPr>
          <p:cNvPr id="18" name="AutoShape 18"/>
          <p:cNvSpPr/>
          <p:nvPr/>
        </p:nvSpPr>
        <p:spPr>
          <a:xfrm flipH="1" flipV="1">
            <a:off x="10234609" y="5152052"/>
            <a:ext cx="3218" cy="467836"/>
          </a:xfrm>
          <a:prstGeom prst="line">
            <a:avLst/>
          </a:prstGeom>
          <a:ln w="38100" cap="rnd">
            <a:solidFill>
              <a:srgbClr val="AEEA00"/>
            </a:solidFill>
            <a:prstDash val="sysDot"/>
            <a:headEnd type="none" w="sm" len="sm"/>
            <a:tailEnd type="oval" w="lg" len="lg"/>
          </a:ln>
        </p:spPr>
      </p:sp>
      <p:sp>
        <p:nvSpPr>
          <p:cNvPr id="21" name="AutoShape 21"/>
          <p:cNvSpPr/>
          <p:nvPr/>
        </p:nvSpPr>
        <p:spPr>
          <a:xfrm>
            <a:off x="12299617" y="7572206"/>
            <a:ext cx="0" cy="467846"/>
          </a:xfrm>
          <a:prstGeom prst="line">
            <a:avLst/>
          </a:prstGeom>
          <a:ln w="38100" cap="rnd">
            <a:solidFill>
              <a:srgbClr val="106861"/>
            </a:solidFill>
            <a:prstDash val="sysDot"/>
            <a:headEnd type="none" w="sm" len="sm"/>
            <a:tailEnd type="oval" w="lg" len="lg"/>
          </a:ln>
        </p:spPr>
      </p:sp>
      <p:sp>
        <p:nvSpPr>
          <p:cNvPr id="24" name="AutoShape 24"/>
          <p:cNvSpPr/>
          <p:nvPr/>
        </p:nvSpPr>
        <p:spPr>
          <a:xfrm flipH="1" flipV="1">
            <a:off x="14342391" y="5152052"/>
            <a:ext cx="3218" cy="467836"/>
          </a:xfrm>
          <a:prstGeom prst="line">
            <a:avLst/>
          </a:prstGeom>
          <a:ln w="38100" cap="rnd">
            <a:solidFill>
              <a:srgbClr val="AEEA00"/>
            </a:solidFill>
            <a:prstDash val="sysDot"/>
            <a:headEnd type="none" w="sm" len="sm"/>
            <a:tailEnd type="oval" w="lg" len="lg"/>
          </a:ln>
        </p:spPr>
      </p:sp>
      <p:grpSp>
        <p:nvGrpSpPr>
          <p:cNvPr id="47" name="Group 46">
            <a:extLst>
              <a:ext uri="{FF2B5EF4-FFF2-40B4-BE49-F238E27FC236}">
                <a16:creationId xmlns:a16="http://schemas.microsoft.com/office/drawing/2014/main" id="{70A5F60A-7F94-4005-B309-1C71B0D27DC0}"/>
              </a:ext>
            </a:extLst>
          </p:cNvPr>
          <p:cNvGrpSpPr/>
          <p:nvPr/>
        </p:nvGrpSpPr>
        <p:grpSpPr>
          <a:xfrm>
            <a:off x="5071842" y="5664102"/>
            <a:ext cx="2086127" cy="1936227"/>
            <a:chOff x="3968637" y="5892084"/>
            <a:chExt cx="2086127" cy="1936227"/>
          </a:xfrm>
        </p:grpSpPr>
        <p:sp>
          <p:nvSpPr>
            <p:cNvPr id="10" name="Freeform 10"/>
            <p:cNvSpPr/>
            <p:nvPr/>
          </p:nvSpPr>
          <p:spPr>
            <a:xfrm rot="-5400000" flipH="1" flipV="1">
              <a:off x="4503931" y="6277478"/>
              <a:ext cx="1015539" cy="2086127"/>
            </a:xfrm>
            <a:custGeom>
              <a:avLst/>
              <a:gdLst/>
              <a:ahLst/>
              <a:cxnLst/>
              <a:rect l="l" t="t" r="r" b="b"/>
              <a:pathLst>
                <a:path w="1015539" h="2086127">
                  <a:moveTo>
                    <a:pt x="1015539" y="2086127"/>
                  </a:moveTo>
                  <a:lnTo>
                    <a:pt x="0" y="2086127"/>
                  </a:lnTo>
                  <a:lnTo>
                    <a:pt x="0" y="0"/>
                  </a:lnTo>
                  <a:lnTo>
                    <a:pt x="1015539" y="0"/>
                  </a:lnTo>
                  <a:lnTo>
                    <a:pt x="1015539" y="2086127"/>
                  </a:lnTo>
                  <a:close/>
                </a:path>
              </a:pathLst>
            </a:custGeom>
            <a:blipFill>
              <a:blip r:embed="rId3">
                <a:extLst>
                  <a:ext uri="{96DAC541-7B7A-43D3-8B79-37D633B846F1}">
                    <asvg:svgBlip xmlns:asvg="http://schemas.microsoft.com/office/drawing/2016/SVG/main" r:embed="rId4"/>
                  </a:ext>
                </a:extLst>
              </a:blip>
              <a:stretch>
                <a:fillRect l="-105420"/>
              </a:stretch>
            </a:blipFill>
          </p:spPr>
        </p:sp>
        <p:sp>
          <p:nvSpPr>
            <p:cNvPr id="11" name="Freeform 11"/>
            <p:cNvSpPr/>
            <p:nvPr/>
          </p:nvSpPr>
          <p:spPr>
            <a:xfrm rot="-5400000">
              <a:off x="4091013" y="5892084"/>
              <a:ext cx="1841376" cy="1841376"/>
            </a:xfrm>
            <a:custGeom>
              <a:avLst/>
              <a:gdLst/>
              <a:ahLst/>
              <a:cxnLst/>
              <a:rect l="l" t="t" r="r" b="b"/>
              <a:pathLst>
                <a:path w="1841376" h="1841376">
                  <a:moveTo>
                    <a:pt x="0" y="0"/>
                  </a:moveTo>
                  <a:lnTo>
                    <a:pt x="1841376" y="0"/>
                  </a:lnTo>
                  <a:lnTo>
                    <a:pt x="1841376" y="1841376"/>
                  </a:lnTo>
                  <a:lnTo>
                    <a:pt x="0" y="184137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grpSp>
      <p:sp>
        <p:nvSpPr>
          <p:cNvPr id="19" name="Freeform 19"/>
          <p:cNvSpPr/>
          <p:nvPr/>
        </p:nvSpPr>
        <p:spPr>
          <a:xfrm rot="16200000">
            <a:off x="11783951" y="5034045"/>
            <a:ext cx="1015539" cy="2086127"/>
          </a:xfrm>
          <a:custGeom>
            <a:avLst/>
            <a:gdLst/>
            <a:ahLst/>
            <a:cxnLst/>
            <a:rect l="l" t="t" r="r" b="b"/>
            <a:pathLst>
              <a:path w="1015539" h="2086127">
                <a:moveTo>
                  <a:pt x="0" y="0"/>
                </a:moveTo>
                <a:lnTo>
                  <a:pt x="1015539" y="0"/>
                </a:lnTo>
                <a:lnTo>
                  <a:pt x="1015539" y="2086127"/>
                </a:lnTo>
                <a:lnTo>
                  <a:pt x="0" y="2086127"/>
                </a:lnTo>
                <a:lnTo>
                  <a:pt x="0" y="0"/>
                </a:lnTo>
                <a:close/>
              </a:path>
            </a:pathLst>
          </a:custGeom>
          <a:blipFill>
            <a:blip r:embed="rId7">
              <a:extLst>
                <a:ext uri="{96DAC541-7B7A-43D3-8B79-37D633B846F1}">
                  <asvg:svgBlip xmlns:asvg="http://schemas.microsoft.com/office/drawing/2016/SVG/main" r:embed="rId8"/>
                </a:ext>
              </a:extLst>
            </a:blip>
            <a:stretch>
              <a:fillRect l="-105420"/>
            </a:stretch>
          </a:blipFill>
          <a:ln cap="sq">
            <a:noFill/>
            <a:prstDash val="solid"/>
            <a:miter/>
          </a:ln>
        </p:spPr>
      </p:sp>
      <p:sp>
        <p:nvSpPr>
          <p:cNvPr id="20" name="Freeform 20"/>
          <p:cNvSpPr/>
          <p:nvPr/>
        </p:nvSpPr>
        <p:spPr>
          <a:xfrm rot="16200000">
            <a:off x="11342475" y="5664190"/>
            <a:ext cx="1841376" cy="1841376"/>
          </a:xfrm>
          <a:custGeom>
            <a:avLst/>
            <a:gdLst/>
            <a:ahLst/>
            <a:cxnLst/>
            <a:rect l="l" t="t" r="r" b="b"/>
            <a:pathLst>
              <a:path w="1841376" h="1841376">
                <a:moveTo>
                  <a:pt x="0" y="0"/>
                </a:moveTo>
                <a:lnTo>
                  <a:pt x="1841377" y="0"/>
                </a:lnTo>
                <a:lnTo>
                  <a:pt x="1841377" y="1841376"/>
                </a:lnTo>
                <a:lnTo>
                  <a:pt x="0" y="184137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grpSp>
        <p:nvGrpSpPr>
          <p:cNvPr id="49" name="Group 48">
            <a:extLst>
              <a:ext uri="{FF2B5EF4-FFF2-40B4-BE49-F238E27FC236}">
                <a16:creationId xmlns:a16="http://schemas.microsoft.com/office/drawing/2014/main" id="{3326D569-2113-4811-AB90-224EBB5362C0}"/>
              </a:ext>
            </a:extLst>
          </p:cNvPr>
          <p:cNvGrpSpPr/>
          <p:nvPr/>
        </p:nvGrpSpPr>
        <p:grpSpPr>
          <a:xfrm>
            <a:off x="9188789" y="5664190"/>
            <a:ext cx="2086127" cy="1936227"/>
            <a:chOff x="8085584" y="5892172"/>
            <a:chExt cx="2086127" cy="1936227"/>
          </a:xfrm>
        </p:grpSpPr>
        <p:sp>
          <p:nvSpPr>
            <p:cNvPr id="16" name="Freeform 16"/>
            <p:cNvSpPr/>
            <p:nvPr/>
          </p:nvSpPr>
          <p:spPr>
            <a:xfrm rot="-5400000" flipH="1" flipV="1">
              <a:off x="8620878" y="6277566"/>
              <a:ext cx="1015539" cy="2086127"/>
            </a:xfrm>
            <a:custGeom>
              <a:avLst/>
              <a:gdLst/>
              <a:ahLst/>
              <a:cxnLst/>
              <a:rect l="l" t="t" r="r" b="b"/>
              <a:pathLst>
                <a:path w="1015539" h="2086127">
                  <a:moveTo>
                    <a:pt x="1015539" y="2086127"/>
                  </a:moveTo>
                  <a:lnTo>
                    <a:pt x="0" y="2086127"/>
                  </a:lnTo>
                  <a:lnTo>
                    <a:pt x="0" y="0"/>
                  </a:lnTo>
                  <a:lnTo>
                    <a:pt x="1015539" y="0"/>
                  </a:lnTo>
                  <a:lnTo>
                    <a:pt x="1015539" y="2086127"/>
                  </a:lnTo>
                  <a:close/>
                </a:path>
              </a:pathLst>
            </a:custGeom>
            <a:blipFill>
              <a:blip r:embed="rId3">
                <a:extLst>
                  <a:ext uri="{96DAC541-7B7A-43D3-8B79-37D633B846F1}">
                    <asvg:svgBlip xmlns:asvg="http://schemas.microsoft.com/office/drawing/2016/SVG/main" r:embed="rId4"/>
                  </a:ext>
                </a:extLst>
              </a:blip>
              <a:stretch>
                <a:fillRect l="-105420"/>
              </a:stretch>
            </a:blipFill>
            <a:ln cap="sq">
              <a:noFill/>
              <a:prstDash val="solid"/>
              <a:miter/>
            </a:ln>
          </p:spPr>
        </p:sp>
        <p:sp>
          <p:nvSpPr>
            <p:cNvPr id="17" name="Freeform 17"/>
            <p:cNvSpPr/>
            <p:nvPr/>
          </p:nvSpPr>
          <p:spPr>
            <a:xfrm rot="-5400000">
              <a:off x="8207959" y="5892172"/>
              <a:ext cx="1841376" cy="1841376"/>
            </a:xfrm>
            <a:custGeom>
              <a:avLst/>
              <a:gdLst/>
              <a:ahLst/>
              <a:cxnLst/>
              <a:rect l="l" t="t" r="r" b="b"/>
              <a:pathLst>
                <a:path w="1841376" h="1841376">
                  <a:moveTo>
                    <a:pt x="0" y="0"/>
                  </a:moveTo>
                  <a:lnTo>
                    <a:pt x="1841377" y="0"/>
                  </a:lnTo>
                  <a:lnTo>
                    <a:pt x="1841377" y="1841376"/>
                  </a:lnTo>
                  <a:lnTo>
                    <a:pt x="0" y="184137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grpSp>
      <p:grpSp>
        <p:nvGrpSpPr>
          <p:cNvPr id="52" name="Group 51">
            <a:extLst>
              <a:ext uri="{FF2B5EF4-FFF2-40B4-BE49-F238E27FC236}">
                <a16:creationId xmlns:a16="http://schemas.microsoft.com/office/drawing/2014/main" id="{D293A4F8-B4F9-452B-A776-8C5DE5DA6299}"/>
              </a:ext>
            </a:extLst>
          </p:cNvPr>
          <p:cNvGrpSpPr/>
          <p:nvPr/>
        </p:nvGrpSpPr>
        <p:grpSpPr>
          <a:xfrm>
            <a:off x="2978856" y="7572206"/>
            <a:ext cx="2060473" cy="891977"/>
            <a:chOff x="1908164" y="7733460"/>
            <a:chExt cx="2060473" cy="891977"/>
          </a:xfrm>
        </p:grpSpPr>
        <p:sp>
          <p:nvSpPr>
            <p:cNvPr id="9" name="AutoShape 9"/>
            <p:cNvSpPr/>
            <p:nvPr/>
          </p:nvSpPr>
          <p:spPr>
            <a:xfrm>
              <a:off x="2951228" y="7733460"/>
              <a:ext cx="0" cy="467846"/>
            </a:xfrm>
            <a:prstGeom prst="line">
              <a:avLst/>
            </a:prstGeom>
            <a:ln w="38100" cap="rnd">
              <a:solidFill>
                <a:srgbClr val="106861"/>
              </a:solidFill>
              <a:prstDash val="sysDot"/>
              <a:headEnd type="none" w="sm" len="sm"/>
              <a:tailEnd type="oval" w="lg" len="lg"/>
            </a:ln>
          </p:spPr>
        </p:sp>
        <p:sp>
          <p:nvSpPr>
            <p:cNvPr id="35" name="TextBox 35"/>
            <p:cNvSpPr txBox="1"/>
            <p:nvPr/>
          </p:nvSpPr>
          <p:spPr>
            <a:xfrm>
              <a:off x="1908164" y="8346770"/>
              <a:ext cx="2060473" cy="278667"/>
            </a:xfrm>
            <a:prstGeom prst="rect">
              <a:avLst/>
            </a:prstGeom>
          </p:spPr>
          <p:txBody>
            <a:bodyPr lIns="0" tIns="0" rIns="0" bIns="0" rtlCol="0" anchor="t">
              <a:spAutoFit/>
            </a:bodyPr>
            <a:lstStyle/>
            <a:p>
              <a:pPr marL="0" lvl="0" indent="0" algn="ctr">
                <a:lnSpc>
                  <a:spcPts val="2336"/>
                </a:lnSpc>
                <a:spcBef>
                  <a:spcPct val="0"/>
                </a:spcBef>
              </a:pPr>
              <a:r>
                <a:rPr lang="en-US" sz="1825" dirty="0">
                  <a:solidFill>
                    <a:srgbClr val="343432"/>
                  </a:solidFill>
                  <a:latin typeface="Open Sauce"/>
                  <a:ea typeface="Open Sauce"/>
                  <a:cs typeface="Open Sauce"/>
                  <a:sym typeface="Open Sauce"/>
                </a:rPr>
                <a:t>Ask</a:t>
              </a:r>
            </a:p>
          </p:txBody>
        </p:sp>
      </p:grpSp>
      <p:grpSp>
        <p:nvGrpSpPr>
          <p:cNvPr id="54" name="Group 53">
            <a:extLst>
              <a:ext uri="{FF2B5EF4-FFF2-40B4-BE49-F238E27FC236}">
                <a16:creationId xmlns:a16="http://schemas.microsoft.com/office/drawing/2014/main" id="{955999CD-9419-4149-996B-B2D65FB2F0D8}"/>
              </a:ext>
            </a:extLst>
          </p:cNvPr>
          <p:cNvGrpSpPr/>
          <p:nvPr/>
        </p:nvGrpSpPr>
        <p:grpSpPr>
          <a:xfrm>
            <a:off x="5071842" y="4686307"/>
            <a:ext cx="2060473" cy="933582"/>
            <a:chOff x="5071842" y="4686307"/>
            <a:chExt cx="2060473" cy="933582"/>
          </a:xfrm>
        </p:grpSpPr>
        <p:sp>
          <p:nvSpPr>
            <p:cNvPr id="12" name="AutoShape 12"/>
            <p:cNvSpPr/>
            <p:nvPr/>
          </p:nvSpPr>
          <p:spPr>
            <a:xfrm flipH="1" flipV="1">
              <a:off x="6076147" y="5152054"/>
              <a:ext cx="3218" cy="467835"/>
            </a:xfrm>
            <a:prstGeom prst="line">
              <a:avLst/>
            </a:prstGeom>
            <a:ln w="38100" cap="rnd">
              <a:solidFill>
                <a:srgbClr val="AEEA00"/>
              </a:solidFill>
              <a:prstDash val="sysDot"/>
              <a:headEnd type="none" w="sm" len="sm"/>
              <a:tailEnd type="oval" w="lg" len="lg"/>
            </a:ln>
          </p:spPr>
        </p:sp>
        <p:sp>
          <p:nvSpPr>
            <p:cNvPr id="36" name="TextBox 36"/>
            <p:cNvSpPr txBox="1"/>
            <p:nvPr/>
          </p:nvSpPr>
          <p:spPr>
            <a:xfrm>
              <a:off x="5071842" y="4686307"/>
              <a:ext cx="2060473" cy="275012"/>
            </a:xfrm>
            <a:prstGeom prst="rect">
              <a:avLst/>
            </a:prstGeom>
          </p:spPr>
          <p:txBody>
            <a:bodyPr lIns="0" tIns="0" rIns="0" bIns="0" rtlCol="0" anchor="t">
              <a:spAutoFit/>
            </a:bodyPr>
            <a:lstStyle/>
            <a:p>
              <a:pPr marL="0" lvl="0" indent="0" algn="ctr">
                <a:lnSpc>
                  <a:spcPts val="2336"/>
                </a:lnSpc>
                <a:spcBef>
                  <a:spcPct val="0"/>
                </a:spcBef>
              </a:pPr>
              <a:r>
                <a:rPr lang="en-US" sz="1825" dirty="0">
                  <a:solidFill>
                    <a:srgbClr val="343432"/>
                  </a:solidFill>
                  <a:latin typeface="Open Sauce"/>
                  <a:ea typeface="Open Sauce"/>
                  <a:cs typeface="Open Sauce"/>
                  <a:sym typeface="Open Sauce"/>
                </a:rPr>
                <a:t>Prepare</a:t>
              </a:r>
            </a:p>
          </p:txBody>
        </p:sp>
      </p:grpSp>
      <p:sp>
        <p:nvSpPr>
          <p:cNvPr id="37" name="TextBox 37"/>
          <p:cNvSpPr txBox="1"/>
          <p:nvPr/>
        </p:nvSpPr>
        <p:spPr>
          <a:xfrm>
            <a:off x="7128316" y="8240333"/>
            <a:ext cx="2060473" cy="275012"/>
          </a:xfrm>
          <a:prstGeom prst="rect">
            <a:avLst/>
          </a:prstGeom>
        </p:spPr>
        <p:txBody>
          <a:bodyPr lIns="0" tIns="0" rIns="0" bIns="0" rtlCol="0" anchor="t">
            <a:spAutoFit/>
          </a:bodyPr>
          <a:lstStyle/>
          <a:p>
            <a:pPr marL="0" lvl="0" indent="0" algn="ctr">
              <a:lnSpc>
                <a:spcPts val="2336"/>
              </a:lnSpc>
              <a:spcBef>
                <a:spcPct val="0"/>
              </a:spcBef>
            </a:pPr>
            <a:r>
              <a:rPr lang="en-US" sz="1825" dirty="0">
                <a:solidFill>
                  <a:srgbClr val="343432"/>
                </a:solidFill>
                <a:latin typeface="Open Sauce"/>
                <a:ea typeface="Open Sauce"/>
                <a:cs typeface="Open Sauce"/>
                <a:sym typeface="Open Sauce"/>
              </a:rPr>
              <a:t>Process</a:t>
            </a:r>
          </a:p>
        </p:txBody>
      </p:sp>
      <p:sp>
        <p:nvSpPr>
          <p:cNvPr id="38" name="TextBox 38"/>
          <p:cNvSpPr txBox="1"/>
          <p:nvPr/>
        </p:nvSpPr>
        <p:spPr>
          <a:xfrm>
            <a:off x="8927262" y="4617212"/>
            <a:ext cx="2641389" cy="275012"/>
          </a:xfrm>
          <a:prstGeom prst="rect">
            <a:avLst/>
          </a:prstGeom>
        </p:spPr>
        <p:txBody>
          <a:bodyPr lIns="0" tIns="0" rIns="0" bIns="0" rtlCol="0" anchor="t">
            <a:spAutoFit/>
          </a:bodyPr>
          <a:lstStyle/>
          <a:p>
            <a:pPr marL="0" lvl="0" indent="0" algn="ctr">
              <a:lnSpc>
                <a:spcPts val="2336"/>
              </a:lnSpc>
              <a:spcBef>
                <a:spcPct val="0"/>
              </a:spcBef>
            </a:pPr>
            <a:r>
              <a:rPr lang="en-US" sz="1825" dirty="0">
                <a:solidFill>
                  <a:srgbClr val="343432"/>
                </a:solidFill>
                <a:latin typeface="Open Sauce"/>
                <a:ea typeface="Open Sauce"/>
                <a:cs typeface="Open Sauce"/>
                <a:sym typeface="Open Sauce"/>
              </a:rPr>
              <a:t>Analyze</a:t>
            </a:r>
          </a:p>
        </p:txBody>
      </p:sp>
      <p:sp>
        <p:nvSpPr>
          <p:cNvPr id="39" name="TextBox 39"/>
          <p:cNvSpPr txBox="1"/>
          <p:nvPr/>
        </p:nvSpPr>
        <p:spPr>
          <a:xfrm>
            <a:off x="11184558" y="8289653"/>
            <a:ext cx="2060473" cy="275012"/>
          </a:xfrm>
          <a:prstGeom prst="rect">
            <a:avLst/>
          </a:prstGeom>
        </p:spPr>
        <p:txBody>
          <a:bodyPr lIns="0" tIns="0" rIns="0" bIns="0" rtlCol="0" anchor="t">
            <a:spAutoFit/>
          </a:bodyPr>
          <a:lstStyle/>
          <a:p>
            <a:pPr marL="0" lvl="0" indent="0" algn="ctr">
              <a:lnSpc>
                <a:spcPts val="2336"/>
              </a:lnSpc>
              <a:spcBef>
                <a:spcPct val="0"/>
              </a:spcBef>
            </a:pPr>
            <a:r>
              <a:rPr lang="en-US" sz="1825" dirty="0">
                <a:solidFill>
                  <a:srgbClr val="343432"/>
                </a:solidFill>
                <a:latin typeface="Open Sauce"/>
                <a:ea typeface="Open Sauce"/>
                <a:cs typeface="Open Sauce"/>
                <a:sym typeface="Open Sauce"/>
              </a:rPr>
              <a:t>Share</a:t>
            </a:r>
          </a:p>
        </p:txBody>
      </p:sp>
      <p:sp>
        <p:nvSpPr>
          <p:cNvPr id="40" name="TextBox 40"/>
          <p:cNvSpPr txBox="1"/>
          <p:nvPr/>
        </p:nvSpPr>
        <p:spPr>
          <a:xfrm>
            <a:off x="13337017" y="4686307"/>
            <a:ext cx="2060473" cy="275012"/>
          </a:xfrm>
          <a:prstGeom prst="rect">
            <a:avLst/>
          </a:prstGeom>
        </p:spPr>
        <p:txBody>
          <a:bodyPr lIns="0" tIns="0" rIns="0" bIns="0" rtlCol="0" anchor="t">
            <a:spAutoFit/>
          </a:bodyPr>
          <a:lstStyle/>
          <a:p>
            <a:pPr marL="0" lvl="0" indent="0" algn="ctr">
              <a:lnSpc>
                <a:spcPts val="2336"/>
              </a:lnSpc>
              <a:spcBef>
                <a:spcPct val="0"/>
              </a:spcBef>
            </a:pPr>
            <a:r>
              <a:rPr lang="en-US" sz="1825" dirty="0">
                <a:solidFill>
                  <a:srgbClr val="343432"/>
                </a:solidFill>
                <a:latin typeface="Open Sauce"/>
                <a:ea typeface="Open Sauce"/>
                <a:cs typeface="Open Sauce"/>
                <a:sym typeface="Open Sauce"/>
              </a:rPr>
              <a:t>Act</a:t>
            </a:r>
          </a:p>
        </p:txBody>
      </p:sp>
      <p:grpSp>
        <p:nvGrpSpPr>
          <p:cNvPr id="46" name="Group 45">
            <a:extLst>
              <a:ext uri="{FF2B5EF4-FFF2-40B4-BE49-F238E27FC236}">
                <a16:creationId xmlns:a16="http://schemas.microsoft.com/office/drawing/2014/main" id="{41EC0353-D04F-4542-8506-7D7337FD6FBE}"/>
              </a:ext>
            </a:extLst>
          </p:cNvPr>
          <p:cNvGrpSpPr/>
          <p:nvPr/>
        </p:nvGrpSpPr>
        <p:grpSpPr>
          <a:xfrm>
            <a:off x="3011370" y="5569251"/>
            <a:ext cx="2086127" cy="1936227"/>
            <a:chOff x="1908165" y="5797233"/>
            <a:chExt cx="2086127" cy="1936227"/>
          </a:xfrm>
        </p:grpSpPr>
        <p:sp>
          <p:nvSpPr>
            <p:cNvPr id="7" name="Freeform 7"/>
            <p:cNvSpPr/>
            <p:nvPr/>
          </p:nvSpPr>
          <p:spPr>
            <a:xfrm rot="-5400000">
              <a:off x="2443459" y="5261939"/>
              <a:ext cx="1015539" cy="2086127"/>
            </a:xfrm>
            <a:custGeom>
              <a:avLst/>
              <a:gdLst/>
              <a:ahLst/>
              <a:cxnLst/>
              <a:rect l="l" t="t" r="r" b="b"/>
              <a:pathLst>
                <a:path w="1015539" h="2086127">
                  <a:moveTo>
                    <a:pt x="0" y="0"/>
                  </a:moveTo>
                  <a:lnTo>
                    <a:pt x="1015539" y="0"/>
                  </a:lnTo>
                  <a:lnTo>
                    <a:pt x="1015539" y="2086127"/>
                  </a:lnTo>
                  <a:lnTo>
                    <a:pt x="0" y="2086127"/>
                  </a:lnTo>
                  <a:lnTo>
                    <a:pt x="0" y="0"/>
                  </a:lnTo>
                  <a:close/>
                </a:path>
              </a:pathLst>
            </a:custGeom>
            <a:blipFill>
              <a:blip r:embed="rId7">
                <a:extLst>
                  <a:ext uri="{96DAC541-7B7A-43D3-8B79-37D633B846F1}">
                    <asvg:svgBlip xmlns:asvg="http://schemas.microsoft.com/office/drawing/2016/SVG/main" r:embed="rId8"/>
                  </a:ext>
                </a:extLst>
              </a:blip>
              <a:stretch>
                <a:fillRect l="-105420"/>
              </a:stretch>
            </a:blipFill>
            <a:ln cap="sq">
              <a:noFill/>
              <a:prstDash val="solid"/>
              <a:miter/>
            </a:ln>
          </p:spPr>
        </p:sp>
        <p:sp>
          <p:nvSpPr>
            <p:cNvPr id="8" name="Freeform 8"/>
            <p:cNvSpPr/>
            <p:nvPr/>
          </p:nvSpPr>
          <p:spPr>
            <a:xfrm rot="-5400000">
              <a:off x="2001983" y="5892084"/>
              <a:ext cx="1841376" cy="1841376"/>
            </a:xfrm>
            <a:custGeom>
              <a:avLst/>
              <a:gdLst/>
              <a:ahLst/>
              <a:cxnLst/>
              <a:rect l="l" t="t" r="r" b="b"/>
              <a:pathLst>
                <a:path w="1841376" h="1841376">
                  <a:moveTo>
                    <a:pt x="0" y="0"/>
                  </a:moveTo>
                  <a:lnTo>
                    <a:pt x="1841376" y="0"/>
                  </a:lnTo>
                  <a:lnTo>
                    <a:pt x="1841376" y="1841376"/>
                  </a:lnTo>
                  <a:lnTo>
                    <a:pt x="0" y="184137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grpSp>
      <p:sp>
        <p:nvSpPr>
          <p:cNvPr id="13" name="Freeform 13"/>
          <p:cNvSpPr/>
          <p:nvPr/>
        </p:nvSpPr>
        <p:spPr>
          <a:xfrm rot="16200000">
            <a:off x="7664623" y="5062871"/>
            <a:ext cx="1015539" cy="2086127"/>
          </a:xfrm>
          <a:custGeom>
            <a:avLst/>
            <a:gdLst/>
            <a:ahLst/>
            <a:cxnLst/>
            <a:rect l="l" t="t" r="r" b="b"/>
            <a:pathLst>
              <a:path w="1015539" h="2086127">
                <a:moveTo>
                  <a:pt x="0" y="0"/>
                </a:moveTo>
                <a:lnTo>
                  <a:pt x="1015539" y="0"/>
                </a:lnTo>
                <a:lnTo>
                  <a:pt x="1015539" y="2086127"/>
                </a:lnTo>
                <a:lnTo>
                  <a:pt x="0" y="2086127"/>
                </a:lnTo>
                <a:lnTo>
                  <a:pt x="0" y="0"/>
                </a:lnTo>
                <a:close/>
              </a:path>
            </a:pathLst>
          </a:custGeom>
          <a:blipFill>
            <a:blip r:embed="rId7">
              <a:extLst>
                <a:ext uri="{96DAC541-7B7A-43D3-8B79-37D633B846F1}">
                  <asvg:svgBlip xmlns:asvg="http://schemas.microsoft.com/office/drawing/2016/SVG/main" r:embed="rId8"/>
                </a:ext>
              </a:extLst>
            </a:blip>
            <a:stretch>
              <a:fillRect l="-105420"/>
            </a:stretch>
          </a:blipFill>
          <a:ln cap="sq">
            <a:noFill/>
            <a:prstDash val="solid"/>
            <a:miter/>
          </a:ln>
        </p:spPr>
      </p:sp>
      <p:sp>
        <p:nvSpPr>
          <p:cNvPr id="14" name="Freeform 14"/>
          <p:cNvSpPr/>
          <p:nvPr/>
        </p:nvSpPr>
        <p:spPr>
          <a:xfrm rot="16200000">
            <a:off x="7223148" y="5693016"/>
            <a:ext cx="1841376" cy="1841376"/>
          </a:xfrm>
          <a:custGeom>
            <a:avLst/>
            <a:gdLst/>
            <a:ahLst/>
            <a:cxnLst/>
            <a:rect l="l" t="t" r="r" b="b"/>
            <a:pathLst>
              <a:path w="1841376" h="1841376">
                <a:moveTo>
                  <a:pt x="0" y="0"/>
                </a:moveTo>
                <a:lnTo>
                  <a:pt x="1841376" y="0"/>
                </a:lnTo>
                <a:lnTo>
                  <a:pt x="1841376" y="1841376"/>
                </a:lnTo>
                <a:lnTo>
                  <a:pt x="0" y="184137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grpSp>
        <p:nvGrpSpPr>
          <p:cNvPr id="51" name="Group 50">
            <a:extLst>
              <a:ext uri="{FF2B5EF4-FFF2-40B4-BE49-F238E27FC236}">
                <a16:creationId xmlns:a16="http://schemas.microsoft.com/office/drawing/2014/main" id="{2C5EC014-2B5D-4AD6-8BDF-61F39030ADC5}"/>
              </a:ext>
            </a:extLst>
          </p:cNvPr>
          <p:cNvGrpSpPr/>
          <p:nvPr/>
        </p:nvGrpSpPr>
        <p:grpSpPr>
          <a:xfrm>
            <a:off x="13303762" y="5664102"/>
            <a:ext cx="2086127" cy="1936227"/>
            <a:chOff x="12200557" y="5892084"/>
            <a:chExt cx="2086127" cy="1936227"/>
          </a:xfrm>
        </p:grpSpPr>
        <p:sp>
          <p:nvSpPr>
            <p:cNvPr id="22" name="Freeform 22"/>
            <p:cNvSpPr/>
            <p:nvPr/>
          </p:nvSpPr>
          <p:spPr>
            <a:xfrm rot="-5400000" flipH="1" flipV="1">
              <a:off x="12735851" y="6277478"/>
              <a:ext cx="1015539" cy="2086127"/>
            </a:xfrm>
            <a:custGeom>
              <a:avLst/>
              <a:gdLst/>
              <a:ahLst/>
              <a:cxnLst/>
              <a:rect l="l" t="t" r="r" b="b"/>
              <a:pathLst>
                <a:path w="1015539" h="2086127">
                  <a:moveTo>
                    <a:pt x="1015539" y="2086127"/>
                  </a:moveTo>
                  <a:lnTo>
                    <a:pt x="0" y="2086127"/>
                  </a:lnTo>
                  <a:lnTo>
                    <a:pt x="0" y="0"/>
                  </a:lnTo>
                  <a:lnTo>
                    <a:pt x="1015539" y="0"/>
                  </a:lnTo>
                  <a:lnTo>
                    <a:pt x="1015539" y="2086127"/>
                  </a:lnTo>
                  <a:close/>
                </a:path>
              </a:pathLst>
            </a:custGeom>
            <a:blipFill>
              <a:blip r:embed="rId3">
                <a:extLst>
                  <a:ext uri="{96DAC541-7B7A-43D3-8B79-37D633B846F1}">
                    <asvg:svgBlip xmlns:asvg="http://schemas.microsoft.com/office/drawing/2016/SVG/main" r:embed="rId4"/>
                  </a:ext>
                </a:extLst>
              </a:blip>
              <a:stretch>
                <a:fillRect l="-105420"/>
              </a:stretch>
            </a:blipFill>
            <a:ln cap="sq">
              <a:noFill/>
              <a:prstDash val="solid"/>
              <a:miter/>
            </a:ln>
          </p:spPr>
        </p:sp>
        <p:sp>
          <p:nvSpPr>
            <p:cNvPr id="23" name="Freeform 23"/>
            <p:cNvSpPr/>
            <p:nvPr/>
          </p:nvSpPr>
          <p:spPr>
            <a:xfrm rot="-5400000">
              <a:off x="12322932" y="5892084"/>
              <a:ext cx="1841376" cy="1841376"/>
            </a:xfrm>
            <a:custGeom>
              <a:avLst/>
              <a:gdLst/>
              <a:ahLst/>
              <a:cxnLst/>
              <a:rect l="l" t="t" r="r" b="b"/>
              <a:pathLst>
                <a:path w="1841376" h="1841376">
                  <a:moveTo>
                    <a:pt x="0" y="0"/>
                  </a:moveTo>
                  <a:lnTo>
                    <a:pt x="1841377" y="0"/>
                  </a:lnTo>
                  <a:lnTo>
                    <a:pt x="1841377" y="1841376"/>
                  </a:lnTo>
                  <a:lnTo>
                    <a:pt x="0" y="184137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grpSp>
      <p:pic>
        <p:nvPicPr>
          <p:cNvPr id="25" name="Picture 24">
            <a:extLst>
              <a:ext uri="{FF2B5EF4-FFF2-40B4-BE49-F238E27FC236}">
                <a16:creationId xmlns:a16="http://schemas.microsoft.com/office/drawing/2014/main" id="{A1C4ABD6-04C2-4C3C-889C-4CC7E14B8DA1}"/>
              </a:ext>
            </a:extLst>
          </p:cNvPr>
          <p:cNvPicPr>
            <a:picLocks noChangeAspect="1"/>
          </p:cNvPicPr>
          <p:nvPr/>
        </p:nvPicPr>
        <p:blipFill>
          <a:blip r:embed="rId9"/>
          <a:stretch>
            <a:fillRect/>
          </a:stretch>
        </p:blipFill>
        <p:spPr>
          <a:xfrm>
            <a:off x="3600507" y="6042927"/>
            <a:ext cx="842825" cy="977394"/>
          </a:xfrm>
          <a:prstGeom prst="rect">
            <a:avLst/>
          </a:prstGeom>
        </p:spPr>
      </p:pic>
      <p:pic>
        <p:nvPicPr>
          <p:cNvPr id="53" name="Picture 52">
            <a:extLst>
              <a:ext uri="{FF2B5EF4-FFF2-40B4-BE49-F238E27FC236}">
                <a16:creationId xmlns:a16="http://schemas.microsoft.com/office/drawing/2014/main" id="{0203AE52-B45E-43C7-816B-D29C9D69F900}"/>
              </a:ext>
            </a:extLst>
          </p:cNvPr>
          <p:cNvPicPr>
            <a:picLocks noChangeAspect="1"/>
          </p:cNvPicPr>
          <p:nvPr/>
        </p:nvPicPr>
        <p:blipFill>
          <a:blip r:embed="rId10">
            <a:extLst>
              <a:ext uri="{BEBA8EAE-BF5A-486C-A8C5-ECC9F3942E4B}">
                <a14:imgProps xmlns:a14="http://schemas.microsoft.com/office/drawing/2010/main">
                  <a14:imgLayer r:embed="rId11">
                    <a14:imgEffect>
                      <a14:saturation sat="66000"/>
                    </a14:imgEffect>
                  </a14:imgLayer>
                </a14:imgProps>
              </a:ext>
            </a:extLst>
          </a:blip>
          <a:stretch>
            <a:fillRect/>
          </a:stretch>
        </p:blipFill>
        <p:spPr>
          <a:xfrm>
            <a:off x="5611881" y="6077020"/>
            <a:ext cx="1080894" cy="1016363"/>
          </a:xfrm>
          <a:prstGeom prst="rect">
            <a:avLst/>
          </a:prstGeom>
        </p:spPr>
      </p:pic>
      <p:pic>
        <p:nvPicPr>
          <p:cNvPr id="29" name="Picture 28">
            <a:extLst>
              <a:ext uri="{FF2B5EF4-FFF2-40B4-BE49-F238E27FC236}">
                <a16:creationId xmlns:a16="http://schemas.microsoft.com/office/drawing/2014/main" id="{67C67E29-6296-4769-BA46-F6F8EA531C9F}"/>
              </a:ext>
            </a:extLst>
          </p:cNvPr>
          <p:cNvPicPr>
            <a:picLocks noChangeAspect="1"/>
          </p:cNvPicPr>
          <p:nvPr/>
        </p:nvPicPr>
        <p:blipFill>
          <a:blip r:embed="rId12">
            <a:extLst>
              <a:ext uri="{BEBA8EAE-BF5A-486C-A8C5-ECC9F3942E4B}">
                <a14:imgProps xmlns:a14="http://schemas.microsoft.com/office/drawing/2010/main">
                  <a14:imgLayer r:embed="rId13">
                    <a14:imgEffect>
                      <a14:saturation sat="66000"/>
                    </a14:imgEffect>
                  </a14:imgLayer>
                </a14:imgProps>
              </a:ext>
            </a:extLst>
          </a:blip>
          <a:stretch>
            <a:fillRect/>
          </a:stretch>
        </p:blipFill>
        <p:spPr>
          <a:xfrm>
            <a:off x="9685003" y="5982817"/>
            <a:ext cx="1069803" cy="1069803"/>
          </a:xfrm>
          <a:prstGeom prst="rect">
            <a:avLst/>
          </a:prstGeom>
        </p:spPr>
      </p:pic>
      <p:pic>
        <p:nvPicPr>
          <p:cNvPr id="33" name="Picture 32">
            <a:extLst>
              <a:ext uri="{FF2B5EF4-FFF2-40B4-BE49-F238E27FC236}">
                <a16:creationId xmlns:a16="http://schemas.microsoft.com/office/drawing/2014/main" id="{2CD6211A-0713-42E3-92A9-17231493DADF}"/>
              </a:ext>
            </a:extLst>
          </p:cNvPr>
          <p:cNvPicPr>
            <a:picLocks noChangeAspect="1"/>
          </p:cNvPicPr>
          <p:nvPr/>
        </p:nvPicPr>
        <p:blipFill>
          <a:blip r:embed="rId14">
            <a:extLst>
              <a:ext uri="{BEBA8EAE-BF5A-486C-A8C5-ECC9F3942E4B}">
                <a14:imgProps xmlns:a14="http://schemas.microsoft.com/office/drawing/2010/main">
                  <a14:imgLayer r:embed="rId15">
                    <a14:imgEffect>
                      <a14:saturation sat="66000"/>
                    </a14:imgEffect>
                  </a14:imgLayer>
                </a14:imgProps>
              </a:ext>
            </a:extLst>
          </a:blip>
          <a:stretch>
            <a:fillRect/>
          </a:stretch>
        </p:blipFill>
        <p:spPr>
          <a:xfrm>
            <a:off x="13793599" y="6077020"/>
            <a:ext cx="1104020" cy="1056364"/>
          </a:xfrm>
          <a:prstGeom prst="rect">
            <a:avLst/>
          </a:prstGeom>
        </p:spPr>
      </p:pic>
      <p:sp>
        <p:nvSpPr>
          <p:cNvPr id="34" name="TextBox 33">
            <a:extLst>
              <a:ext uri="{FF2B5EF4-FFF2-40B4-BE49-F238E27FC236}">
                <a16:creationId xmlns:a16="http://schemas.microsoft.com/office/drawing/2014/main" id="{7BEB2396-F7A9-4479-B11D-72080430F4A2}"/>
              </a:ext>
            </a:extLst>
          </p:cNvPr>
          <p:cNvSpPr txBox="1"/>
          <p:nvPr/>
        </p:nvSpPr>
        <p:spPr>
          <a:xfrm>
            <a:off x="2656183" y="8580666"/>
            <a:ext cx="3124200" cy="646331"/>
          </a:xfrm>
          <a:prstGeom prst="rect">
            <a:avLst/>
          </a:prstGeom>
          <a:noFill/>
        </p:spPr>
        <p:txBody>
          <a:bodyPr wrap="square" rtlCol="0">
            <a:spAutoFit/>
          </a:bodyPr>
          <a:lstStyle/>
          <a:p>
            <a:pPr algn="ctr"/>
            <a:r>
              <a:rPr lang="en-US" dirty="0"/>
              <a:t>Identify the business problem and key metrics to evaluate</a:t>
            </a:r>
          </a:p>
        </p:txBody>
      </p:sp>
      <p:sp>
        <p:nvSpPr>
          <p:cNvPr id="41" name="TextBox 40">
            <a:extLst>
              <a:ext uri="{FF2B5EF4-FFF2-40B4-BE49-F238E27FC236}">
                <a16:creationId xmlns:a16="http://schemas.microsoft.com/office/drawing/2014/main" id="{E7E467C4-2587-43C4-B1C4-3610CEC7C583}"/>
              </a:ext>
            </a:extLst>
          </p:cNvPr>
          <p:cNvSpPr txBox="1"/>
          <p:nvPr/>
        </p:nvSpPr>
        <p:spPr>
          <a:xfrm>
            <a:off x="4698687" y="3924981"/>
            <a:ext cx="2806782" cy="646331"/>
          </a:xfrm>
          <a:prstGeom prst="rect">
            <a:avLst/>
          </a:prstGeom>
          <a:noFill/>
        </p:spPr>
        <p:txBody>
          <a:bodyPr wrap="square" rtlCol="0">
            <a:spAutoFit/>
          </a:bodyPr>
          <a:lstStyle/>
          <a:p>
            <a:pPr algn="ctr"/>
            <a:r>
              <a:rPr lang="en-US" dirty="0"/>
              <a:t>Gather data for analysis ensuring its credibility</a:t>
            </a:r>
            <a:endParaRPr lang="en-CA" dirty="0"/>
          </a:p>
        </p:txBody>
      </p:sp>
      <p:sp>
        <p:nvSpPr>
          <p:cNvPr id="42" name="TextBox 41">
            <a:extLst>
              <a:ext uri="{FF2B5EF4-FFF2-40B4-BE49-F238E27FC236}">
                <a16:creationId xmlns:a16="http://schemas.microsoft.com/office/drawing/2014/main" id="{DCCFFE11-4CA5-4C3D-9D03-73F776CDD62C}"/>
              </a:ext>
            </a:extLst>
          </p:cNvPr>
          <p:cNvSpPr txBox="1"/>
          <p:nvPr/>
        </p:nvSpPr>
        <p:spPr>
          <a:xfrm>
            <a:off x="6519888" y="8588834"/>
            <a:ext cx="3360403" cy="646331"/>
          </a:xfrm>
          <a:prstGeom prst="rect">
            <a:avLst/>
          </a:prstGeom>
          <a:noFill/>
        </p:spPr>
        <p:txBody>
          <a:bodyPr wrap="square" rtlCol="0">
            <a:spAutoFit/>
          </a:bodyPr>
          <a:lstStyle/>
          <a:p>
            <a:pPr algn="ctr"/>
            <a:r>
              <a:rPr lang="en-US" dirty="0"/>
              <a:t>Transform, clean and manipulate data to make it analysis ready</a:t>
            </a:r>
            <a:endParaRPr lang="en-CA" dirty="0"/>
          </a:p>
        </p:txBody>
      </p:sp>
      <p:sp>
        <p:nvSpPr>
          <p:cNvPr id="55" name="TextBox 54">
            <a:extLst>
              <a:ext uri="{FF2B5EF4-FFF2-40B4-BE49-F238E27FC236}">
                <a16:creationId xmlns:a16="http://schemas.microsoft.com/office/drawing/2014/main" id="{A5DE5743-E31B-4926-92DC-E358340BB8A1}"/>
              </a:ext>
            </a:extLst>
          </p:cNvPr>
          <p:cNvSpPr txBox="1"/>
          <p:nvPr/>
        </p:nvSpPr>
        <p:spPr>
          <a:xfrm>
            <a:off x="8482034" y="3893356"/>
            <a:ext cx="3907482" cy="646331"/>
          </a:xfrm>
          <a:prstGeom prst="rect">
            <a:avLst/>
          </a:prstGeom>
          <a:noFill/>
        </p:spPr>
        <p:txBody>
          <a:bodyPr wrap="square" rtlCol="0">
            <a:spAutoFit/>
          </a:bodyPr>
          <a:lstStyle/>
          <a:p>
            <a:pPr algn="ctr"/>
            <a:r>
              <a:rPr lang="en-US" dirty="0"/>
              <a:t>Explore and analyze the data to identify solutions to the business problem</a:t>
            </a:r>
            <a:endParaRPr lang="en-CA" dirty="0"/>
          </a:p>
        </p:txBody>
      </p:sp>
      <p:sp>
        <p:nvSpPr>
          <p:cNvPr id="56" name="TextBox 55">
            <a:extLst>
              <a:ext uri="{FF2B5EF4-FFF2-40B4-BE49-F238E27FC236}">
                <a16:creationId xmlns:a16="http://schemas.microsoft.com/office/drawing/2014/main" id="{0292441C-5B00-4C2F-9FD0-69E8E961F4A8}"/>
              </a:ext>
            </a:extLst>
          </p:cNvPr>
          <p:cNvSpPr txBox="1"/>
          <p:nvPr/>
        </p:nvSpPr>
        <p:spPr>
          <a:xfrm>
            <a:off x="10709314" y="8550711"/>
            <a:ext cx="3360403" cy="646331"/>
          </a:xfrm>
          <a:prstGeom prst="rect">
            <a:avLst/>
          </a:prstGeom>
          <a:noFill/>
        </p:spPr>
        <p:txBody>
          <a:bodyPr wrap="square" rtlCol="0">
            <a:spAutoFit/>
          </a:bodyPr>
          <a:lstStyle/>
          <a:p>
            <a:pPr algn="ctr"/>
            <a:r>
              <a:rPr lang="en-US" dirty="0"/>
              <a:t>Share the findings with the stakeholders using visualizations</a:t>
            </a:r>
            <a:endParaRPr lang="en-CA" dirty="0"/>
          </a:p>
        </p:txBody>
      </p:sp>
      <p:sp>
        <p:nvSpPr>
          <p:cNvPr id="57" name="TextBox 56">
            <a:extLst>
              <a:ext uri="{FF2B5EF4-FFF2-40B4-BE49-F238E27FC236}">
                <a16:creationId xmlns:a16="http://schemas.microsoft.com/office/drawing/2014/main" id="{74ACF11B-1D1A-4301-A317-FA65C6F9EB06}"/>
              </a:ext>
            </a:extLst>
          </p:cNvPr>
          <p:cNvSpPr txBox="1"/>
          <p:nvPr/>
        </p:nvSpPr>
        <p:spPr>
          <a:xfrm>
            <a:off x="12321056" y="3893356"/>
            <a:ext cx="4191000" cy="646331"/>
          </a:xfrm>
          <a:prstGeom prst="rect">
            <a:avLst/>
          </a:prstGeom>
          <a:noFill/>
        </p:spPr>
        <p:txBody>
          <a:bodyPr wrap="square" rtlCol="0">
            <a:spAutoFit/>
          </a:bodyPr>
          <a:lstStyle/>
          <a:p>
            <a:pPr algn="ctr"/>
            <a:r>
              <a:rPr lang="en-US" dirty="0"/>
              <a:t>Provide recommendations and actionable insights to the business problem</a:t>
            </a:r>
            <a:endParaRPr lang="en-CA" dirty="0"/>
          </a:p>
        </p:txBody>
      </p:sp>
      <p:pic>
        <p:nvPicPr>
          <p:cNvPr id="28" name="Picture 27">
            <a:extLst>
              <a:ext uri="{FF2B5EF4-FFF2-40B4-BE49-F238E27FC236}">
                <a16:creationId xmlns:a16="http://schemas.microsoft.com/office/drawing/2014/main" id="{9DE697B8-C3B9-D88A-CB59-66F0C0E8917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619911" y="6009761"/>
            <a:ext cx="1099558" cy="1083622"/>
          </a:xfrm>
          <a:prstGeom prst="rect">
            <a:avLst/>
          </a:prstGeom>
        </p:spPr>
      </p:pic>
      <p:pic>
        <p:nvPicPr>
          <p:cNvPr id="59" name="Picture 58">
            <a:extLst>
              <a:ext uri="{FF2B5EF4-FFF2-40B4-BE49-F238E27FC236}">
                <a16:creationId xmlns:a16="http://schemas.microsoft.com/office/drawing/2014/main" id="{7FC46FA6-F6CB-6647-4AD7-8CB324897BF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795644" y="6024475"/>
            <a:ext cx="1050824" cy="104342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15" name="Freeform 15"/>
          <p:cNvSpPr/>
          <p:nvPr/>
        </p:nvSpPr>
        <p:spPr>
          <a:xfrm>
            <a:off x="14592460" y="2868946"/>
            <a:ext cx="3695540" cy="7418054"/>
          </a:xfrm>
          <a:custGeom>
            <a:avLst/>
            <a:gdLst/>
            <a:ahLst/>
            <a:cxnLst/>
            <a:rect l="l" t="t" r="r" b="b"/>
            <a:pathLst>
              <a:path w="3695540" h="7418054">
                <a:moveTo>
                  <a:pt x="0" y="0"/>
                </a:moveTo>
                <a:lnTo>
                  <a:pt x="3695540" y="0"/>
                </a:lnTo>
                <a:lnTo>
                  <a:pt x="3695540" y="7418054"/>
                </a:lnTo>
                <a:lnTo>
                  <a:pt x="0" y="741805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7" name="Freeform 37"/>
          <p:cNvSpPr/>
          <p:nvPr/>
        </p:nvSpPr>
        <p:spPr>
          <a:xfrm rot="-10800000">
            <a:off x="-457200" y="-4686300"/>
            <a:ext cx="3695540" cy="7418054"/>
          </a:xfrm>
          <a:custGeom>
            <a:avLst/>
            <a:gdLst/>
            <a:ahLst/>
            <a:cxnLst/>
            <a:rect l="l" t="t" r="r" b="b"/>
            <a:pathLst>
              <a:path w="3695540" h="7418054">
                <a:moveTo>
                  <a:pt x="0" y="0"/>
                </a:moveTo>
                <a:lnTo>
                  <a:pt x="3695540" y="0"/>
                </a:lnTo>
                <a:lnTo>
                  <a:pt x="3695540" y="7418054"/>
                </a:lnTo>
                <a:lnTo>
                  <a:pt x="0" y="741805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CA" dirty="0"/>
          </a:p>
        </p:txBody>
      </p:sp>
      <p:sp>
        <p:nvSpPr>
          <p:cNvPr id="3" name="Title 2">
            <a:extLst>
              <a:ext uri="{FF2B5EF4-FFF2-40B4-BE49-F238E27FC236}">
                <a16:creationId xmlns:a16="http://schemas.microsoft.com/office/drawing/2014/main" id="{913D7DC0-8719-4A07-BAE2-5C6395E61FAD}"/>
              </a:ext>
            </a:extLst>
          </p:cNvPr>
          <p:cNvSpPr>
            <a:spLocks noGrp="1"/>
          </p:cNvSpPr>
          <p:nvPr>
            <p:ph type="title"/>
          </p:nvPr>
        </p:nvSpPr>
        <p:spPr>
          <a:xfrm>
            <a:off x="4343400" y="457200"/>
            <a:ext cx="8229600" cy="1143000"/>
          </a:xfrm>
        </p:spPr>
        <p:txBody>
          <a:bodyPr>
            <a:normAutofit/>
          </a:bodyPr>
          <a:lstStyle/>
          <a:p>
            <a:r>
              <a:rPr lang="en-US" b="1" spc="-102" dirty="0">
                <a:solidFill>
                  <a:srgbClr val="191919"/>
                </a:solidFill>
                <a:latin typeface="Open Sauce Bold"/>
                <a:ea typeface="Open Sauce Bold"/>
                <a:cs typeface="Open Sauce Bold"/>
                <a:sym typeface="Open Sauce Bold"/>
              </a:rPr>
              <a:t>Ask</a:t>
            </a:r>
            <a:endParaRPr lang="en-CA" dirty="0"/>
          </a:p>
        </p:txBody>
      </p:sp>
      <p:sp>
        <p:nvSpPr>
          <p:cNvPr id="4" name="Content Placeholder 3">
            <a:extLst>
              <a:ext uri="{FF2B5EF4-FFF2-40B4-BE49-F238E27FC236}">
                <a16:creationId xmlns:a16="http://schemas.microsoft.com/office/drawing/2014/main" id="{37EECDF6-A2B0-479B-967A-5D8C6C1581F0}"/>
              </a:ext>
            </a:extLst>
          </p:cNvPr>
          <p:cNvSpPr>
            <a:spLocks noGrp="1"/>
          </p:cNvSpPr>
          <p:nvPr>
            <p:ph idx="1"/>
          </p:nvPr>
        </p:nvSpPr>
        <p:spPr>
          <a:xfrm>
            <a:off x="1828800" y="1600200"/>
            <a:ext cx="13258800" cy="8039100"/>
          </a:xfrm>
        </p:spPr>
        <p:txBody>
          <a:bodyPr>
            <a:normAutofit fontScale="77500" lnSpcReduction="20000"/>
          </a:bodyPr>
          <a:lstStyle/>
          <a:p>
            <a:pPr marL="0" indent="0">
              <a:buNone/>
            </a:pPr>
            <a:r>
              <a:rPr lang="en-US" dirty="0"/>
              <a:t>In the ask phase, we collaborate with stakeholders on the project to identify the business problem. The stakeholders on this project are:</a:t>
            </a:r>
          </a:p>
          <a:p>
            <a:r>
              <a:rPr lang="en-US" dirty="0"/>
              <a:t>The Director of Marketing</a:t>
            </a:r>
          </a:p>
          <a:p>
            <a:r>
              <a:rPr lang="en-US" dirty="0" err="1"/>
              <a:t>Cyclistic</a:t>
            </a:r>
            <a:r>
              <a:rPr lang="en-US" dirty="0"/>
              <a:t> marketing analytics team</a:t>
            </a:r>
          </a:p>
          <a:p>
            <a:r>
              <a:rPr lang="en-US" dirty="0" err="1"/>
              <a:t>Cyclistic</a:t>
            </a:r>
            <a:r>
              <a:rPr lang="en-US" dirty="0"/>
              <a:t> executive team</a:t>
            </a:r>
          </a:p>
          <a:p>
            <a:pPr marL="0" indent="0">
              <a:buNone/>
            </a:pPr>
            <a:endParaRPr lang="en-US" dirty="0"/>
          </a:p>
          <a:p>
            <a:pPr marL="0" indent="0">
              <a:buNone/>
            </a:pPr>
            <a:r>
              <a:rPr lang="en-US" dirty="0"/>
              <a:t>The business challenge is to increase the conversion of casual riders into annual members, as annual memberships are more financially beneficial for </a:t>
            </a:r>
            <a:r>
              <a:rPr lang="en-US" dirty="0" err="1"/>
              <a:t>Cyclistic</a:t>
            </a:r>
            <a:r>
              <a:rPr lang="en-US" dirty="0"/>
              <a:t>. Therefore, the focus is on developing strategies to encourage casual riders to become annual subscribers.</a:t>
            </a:r>
          </a:p>
          <a:p>
            <a:pPr marL="0" indent="0">
              <a:buNone/>
            </a:pPr>
            <a:endParaRPr lang="en-US" dirty="0"/>
          </a:p>
          <a:p>
            <a:pPr marL="0" indent="0">
              <a:buNone/>
            </a:pPr>
            <a:r>
              <a:rPr lang="en-US" dirty="0"/>
              <a:t>As a Junior Data Analyst, I have been asked to explore the riding patterns between casual riders and annual members to find solutions for this business challenge. The key metrics identified to compare between the two groups were:</a:t>
            </a:r>
          </a:p>
          <a:p>
            <a:pPr marL="0" indent="0">
              <a:buNone/>
            </a:pPr>
            <a:endParaRPr lang="en-US" dirty="0"/>
          </a:p>
          <a:p>
            <a:r>
              <a:rPr lang="en-US" dirty="0"/>
              <a:t>Type of bike usage</a:t>
            </a:r>
          </a:p>
          <a:p>
            <a:r>
              <a:rPr lang="en-US" dirty="0"/>
              <a:t>Average trip duration</a:t>
            </a:r>
          </a:p>
          <a:p>
            <a:r>
              <a:rPr lang="en-US" dirty="0"/>
              <a:t>Peak time, weekday and month when the casual riders preferred to ride</a:t>
            </a:r>
          </a:p>
          <a:p>
            <a:r>
              <a:rPr lang="en-US" dirty="0"/>
              <a:t>Average ride duration by each day of the week</a:t>
            </a:r>
          </a:p>
          <a:p>
            <a:r>
              <a:rPr lang="en-US" dirty="0"/>
              <a:t>Number of rides by the time of the day and day of the week</a:t>
            </a:r>
          </a:p>
          <a:p>
            <a:r>
              <a:rPr lang="en-US" dirty="0"/>
              <a:t>Spatial mapping of most frequently used start and end stations which could be used for future marketing initiatives</a:t>
            </a:r>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FE3E1-0FEC-41E6-A6B8-BC9D8F7DF822}"/>
              </a:ext>
            </a:extLst>
          </p:cNvPr>
          <p:cNvSpPr>
            <a:spLocks noGrp="1"/>
          </p:cNvSpPr>
          <p:nvPr>
            <p:ph type="title"/>
          </p:nvPr>
        </p:nvSpPr>
        <p:spPr>
          <a:xfrm>
            <a:off x="4343400" y="329365"/>
            <a:ext cx="8229600" cy="1143000"/>
          </a:xfrm>
        </p:spPr>
        <p:txBody>
          <a:bodyPr/>
          <a:lstStyle/>
          <a:p>
            <a:r>
              <a:rPr lang="en-US" dirty="0">
                <a:latin typeface="Open Sauce Bold" panose="020B0604020202020204" charset="0"/>
              </a:rPr>
              <a:t>Prepare</a:t>
            </a:r>
            <a:endParaRPr lang="en-CA" dirty="0">
              <a:latin typeface="Open Sauce Bold" panose="020B0604020202020204" charset="0"/>
            </a:endParaRPr>
          </a:p>
        </p:txBody>
      </p:sp>
      <p:sp>
        <p:nvSpPr>
          <p:cNvPr id="3" name="Content Placeholder 2">
            <a:extLst>
              <a:ext uri="{FF2B5EF4-FFF2-40B4-BE49-F238E27FC236}">
                <a16:creationId xmlns:a16="http://schemas.microsoft.com/office/drawing/2014/main" id="{5C003273-5C6C-47E3-92BD-202EE8E36118}"/>
              </a:ext>
            </a:extLst>
          </p:cNvPr>
          <p:cNvSpPr>
            <a:spLocks noGrp="1"/>
          </p:cNvSpPr>
          <p:nvPr>
            <p:ph idx="1"/>
          </p:nvPr>
        </p:nvSpPr>
        <p:spPr>
          <a:xfrm>
            <a:off x="1676400" y="1472365"/>
            <a:ext cx="14020800" cy="8496300"/>
          </a:xfrm>
        </p:spPr>
        <p:txBody>
          <a:bodyPr>
            <a:normAutofit/>
          </a:bodyPr>
          <a:lstStyle/>
          <a:p>
            <a:pPr marL="0" indent="0">
              <a:buNone/>
            </a:pPr>
            <a:r>
              <a:rPr lang="en-US" sz="2800" dirty="0"/>
              <a:t>In this phase, we gather data from data sources available, assessing whether the data is Reliable, Original, Comprehensive, Current and Cited (ROCCC). </a:t>
            </a:r>
          </a:p>
          <a:p>
            <a:pPr marL="0" indent="0">
              <a:buNone/>
            </a:pPr>
            <a:endParaRPr lang="en-US" sz="2800" dirty="0"/>
          </a:p>
          <a:p>
            <a:pPr marL="0" indent="0">
              <a:buNone/>
            </a:pPr>
            <a:r>
              <a:rPr lang="en-US" sz="2800" dirty="0"/>
              <a:t>For this case study, we will be using </a:t>
            </a:r>
            <a:r>
              <a:rPr lang="en-US" sz="2800" dirty="0" err="1"/>
              <a:t>Cyclistic’s</a:t>
            </a:r>
            <a:r>
              <a:rPr lang="en-US" sz="2800" dirty="0"/>
              <a:t> own historical data for the previous 12 months by making sure we are using the recent data. This data is stored using licensed third-party cloud services making it secure and confidential. Since the data is collected directly from the bikes </a:t>
            </a:r>
            <a:r>
              <a:rPr lang="en-US" sz="2800" dirty="0" err="1"/>
              <a:t>geotracking</a:t>
            </a:r>
            <a:r>
              <a:rPr lang="en-US" sz="2800" dirty="0"/>
              <a:t> system, there is no bias to be introduced and the data can be considered to be ROCCC compliant. </a:t>
            </a:r>
          </a:p>
          <a:p>
            <a:pPr marL="0" indent="0">
              <a:buNone/>
            </a:pPr>
            <a:endParaRPr lang="en-US" sz="2800" dirty="0"/>
          </a:p>
          <a:p>
            <a:pPr marL="0" indent="0">
              <a:buNone/>
            </a:pPr>
            <a:r>
              <a:rPr lang="en-US" sz="2800" dirty="0"/>
              <a:t>The data is organized by month and year and details the ride information for each taken during the time period. Some of the rides details included are:</a:t>
            </a:r>
          </a:p>
          <a:p>
            <a:pPr marL="0" indent="0">
              <a:buNone/>
            </a:pPr>
            <a:endParaRPr lang="en-US" sz="2800" dirty="0"/>
          </a:p>
          <a:p>
            <a:r>
              <a:rPr lang="en-US" sz="2800" dirty="0"/>
              <a:t>Bike types used (Electric, classic and docked)</a:t>
            </a:r>
          </a:p>
          <a:p>
            <a:r>
              <a:rPr lang="en-US" sz="2800" dirty="0"/>
              <a:t>Start and end times for the rides</a:t>
            </a:r>
          </a:p>
          <a:p>
            <a:r>
              <a:rPr lang="en-US" sz="2800" dirty="0"/>
              <a:t>Start and end stations along with their corresponding latitude and longitude coordinates</a:t>
            </a:r>
          </a:p>
          <a:p>
            <a:r>
              <a:rPr lang="en-US" sz="2800" dirty="0"/>
              <a:t>Rider subscription status (annual member or casual rider)</a:t>
            </a:r>
          </a:p>
          <a:p>
            <a:endParaRPr lang="en-US" sz="2800" dirty="0"/>
          </a:p>
          <a:p>
            <a:endParaRPr lang="en-CA" sz="2800" dirty="0"/>
          </a:p>
        </p:txBody>
      </p:sp>
      <p:sp>
        <p:nvSpPr>
          <p:cNvPr id="4" name="Freeform 9">
            <a:extLst>
              <a:ext uri="{FF2B5EF4-FFF2-40B4-BE49-F238E27FC236}">
                <a16:creationId xmlns:a16="http://schemas.microsoft.com/office/drawing/2014/main" id="{B2B72937-177D-4392-B4AC-1B25E8A5F67A}"/>
              </a:ext>
            </a:extLst>
          </p:cNvPr>
          <p:cNvSpPr/>
          <p:nvPr/>
        </p:nvSpPr>
        <p:spPr>
          <a:xfrm>
            <a:off x="-1801378" y="-610072"/>
            <a:ext cx="3299321" cy="4114800"/>
          </a:xfrm>
          <a:custGeom>
            <a:avLst/>
            <a:gdLst/>
            <a:ahLst/>
            <a:cxnLst/>
            <a:rect l="l" t="t" r="r" b="b"/>
            <a:pathLst>
              <a:path w="3299321" h="4114800">
                <a:moveTo>
                  <a:pt x="0" y="0"/>
                </a:moveTo>
                <a:lnTo>
                  <a:pt x="3299321" y="0"/>
                </a:lnTo>
                <a:lnTo>
                  <a:pt x="329932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5" name="Freeform 2">
            <a:extLst>
              <a:ext uri="{FF2B5EF4-FFF2-40B4-BE49-F238E27FC236}">
                <a16:creationId xmlns:a16="http://schemas.microsoft.com/office/drawing/2014/main" id="{A382C4C9-248D-4CF1-AE0A-C4690058B562}"/>
              </a:ext>
            </a:extLst>
          </p:cNvPr>
          <p:cNvSpPr/>
          <p:nvPr/>
        </p:nvSpPr>
        <p:spPr>
          <a:xfrm>
            <a:off x="14994300" y="3675559"/>
            <a:ext cx="3293700" cy="6611441"/>
          </a:xfrm>
          <a:custGeom>
            <a:avLst/>
            <a:gdLst/>
            <a:ahLst/>
            <a:cxnLst/>
            <a:rect l="l" t="t" r="r" b="b"/>
            <a:pathLst>
              <a:path w="3293700" h="6611441">
                <a:moveTo>
                  <a:pt x="0" y="0"/>
                </a:moveTo>
                <a:lnTo>
                  <a:pt x="3293700" y="0"/>
                </a:lnTo>
                <a:lnTo>
                  <a:pt x="3293700" y="6611441"/>
                </a:lnTo>
                <a:lnTo>
                  <a:pt x="0" y="6611441"/>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Tree>
    <p:extLst>
      <p:ext uri="{BB962C8B-B14F-4D97-AF65-F5344CB8AC3E}">
        <p14:creationId xmlns:p14="http://schemas.microsoft.com/office/powerpoint/2010/main" val="3230085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4" name="Group 4"/>
          <p:cNvGrpSpPr/>
          <p:nvPr/>
        </p:nvGrpSpPr>
        <p:grpSpPr>
          <a:xfrm>
            <a:off x="-3406107" y="-3527312"/>
            <a:ext cx="5578401" cy="5578401"/>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id="6" name="TextBox 6"/>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756"/>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itle 13">
            <a:extLst>
              <a:ext uri="{FF2B5EF4-FFF2-40B4-BE49-F238E27FC236}">
                <a16:creationId xmlns:a16="http://schemas.microsoft.com/office/drawing/2014/main" id="{7D41F50C-7EED-47E2-9442-6BC3463304BB}"/>
              </a:ext>
            </a:extLst>
          </p:cNvPr>
          <p:cNvSpPr>
            <a:spLocks noGrp="1"/>
          </p:cNvSpPr>
          <p:nvPr>
            <p:ph type="title"/>
          </p:nvPr>
        </p:nvSpPr>
        <p:spPr>
          <a:xfrm>
            <a:off x="4578927" y="457200"/>
            <a:ext cx="8229600" cy="1143000"/>
          </a:xfrm>
        </p:spPr>
        <p:txBody>
          <a:bodyPr/>
          <a:lstStyle/>
          <a:p>
            <a:r>
              <a:rPr lang="en-US" dirty="0">
                <a:latin typeface="Open Sauce Bold" panose="020B0604020202020204" charset="0"/>
              </a:rPr>
              <a:t>Process</a:t>
            </a:r>
            <a:endParaRPr lang="en-CA" dirty="0">
              <a:latin typeface="Open Sauce Bold" panose="020B0604020202020204" charset="0"/>
            </a:endParaRPr>
          </a:p>
        </p:txBody>
      </p:sp>
      <p:sp>
        <p:nvSpPr>
          <p:cNvPr id="15" name="Content Placeholder 14">
            <a:extLst>
              <a:ext uri="{FF2B5EF4-FFF2-40B4-BE49-F238E27FC236}">
                <a16:creationId xmlns:a16="http://schemas.microsoft.com/office/drawing/2014/main" id="{94ED8458-1CC7-4A3B-95A5-F6D8B3002CB6}"/>
              </a:ext>
            </a:extLst>
          </p:cNvPr>
          <p:cNvSpPr>
            <a:spLocks noGrp="1"/>
          </p:cNvSpPr>
          <p:nvPr>
            <p:ph idx="1"/>
          </p:nvPr>
        </p:nvSpPr>
        <p:spPr>
          <a:xfrm>
            <a:off x="3308783" y="1491983"/>
            <a:ext cx="12204278" cy="3422917"/>
          </a:xfrm>
        </p:spPr>
        <p:txBody>
          <a:bodyPr>
            <a:normAutofit fontScale="70000" lnSpcReduction="20000"/>
          </a:bodyPr>
          <a:lstStyle/>
          <a:p>
            <a:pPr marL="0" indent="0">
              <a:buNone/>
            </a:pPr>
            <a:r>
              <a:rPr lang="en-US" dirty="0"/>
              <a:t>Raw data in .csv format was downloaded and imported to R Studio for data cleaning and analysis. </a:t>
            </a:r>
          </a:p>
          <a:p>
            <a:pPr marL="0" indent="0">
              <a:buNone/>
            </a:pPr>
            <a:r>
              <a:rPr lang="en-US" dirty="0"/>
              <a:t>R markdown file was used to document the process.</a:t>
            </a:r>
          </a:p>
          <a:p>
            <a:pPr marL="0" indent="0">
              <a:buNone/>
            </a:pPr>
            <a:endParaRPr lang="en-US" dirty="0"/>
          </a:p>
          <a:p>
            <a:pPr marL="0" indent="0">
              <a:buNone/>
            </a:pPr>
            <a:r>
              <a:rPr lang="en-US" dirty="0"/>
              <a:t>New variables calculated for analysis purpose were:</a:t>
            </a:r>
          </a:p>
          <a:p>
            <a:r>
              <a:rPr lang="en-US" dirty="0"/>
              <a:t>Time, day, month, and weekday were extracted from start date</a:t>
            </a:r>
          </a:p>
          <a:p>
            <a:r>
              <a:rPr lang="en-US" dirty="0"/>
              <a:t>Trip duration - calculated as difference between start and end date time in minutes</a:t>
            </a:r>
          </a:p>
          <a:p>
            <a:r>
              <a:rPr lang="en-US" dirty="0"/>
              <a:t>Number of rides by the time of the day</a:t>
            </a:r>
          </a:p>
          <a:p>
            <a:pPr marL="0" indent="0">
              <a:buNone/>
            </a:pPr>
            <a:endParaRPr lang="en-US" dirty="0"/>
          </a:p>
          <a:p>
            <a:pPr marL="0" indent="0">
              <a:buNone/>
            </a:pPr>
            <a:r>
              <a:rPr lang="en-US" dirty="0"/>
              <a:t>Some common errors and inconsistencies noted in the data and the steps taken to rectify them were:</a:t>
            </a:r>
          </a:p>
          <a:p>
            <a:pPr marL="0" indent="0">
              <a:buNone/>
            </a:pPr>
            <a:endParaRPr lang="en-US" dirty="0"/>
          </a:p>
          <a:p>
            <a:endParaRPr lang="en-CA" dirty="0"/>
          </a:p>
        </p:txBody>
      </p:sp>
      <p:grpSp>
        <p:nvGrpSpPr>
          <p:cNvPr id="34" name="Group 33">
            <a:extLst>
              <a:ext uri="{FF2B5EF4-FFF2-40B4-BE49-F238E27FC236}">
                <a16:creationId xmlns:a16="http://schemas.microsoft.com/office/drawing/2014/main" id="{EBECC2C9-08FC-40CC-9032-16B4E655DD42}"/>
              </a:ext>
            </a:extLst>
          </p:cNvPr>
          <p:cNvGrpSpPr/>
          <p:nvPr/>
        </p:nvGrpSpPr>
        <p:grpSpPr>
          <a:xfrm>
            <a:off x="4090801" y="4610103"/>
            <a:ext cx="7346948" cy="848898"/>
            <a:chOff x="2759034" y="5295898"/>
            <a:chExt cx="10066110" cy="1447801"/>
          </a:xfrm>
          <a:solidFill>
            <a:srgbClr val="136759"/>
          </a:solidFill>
        </p:grpSpPr>
        <p:sp>
          <p:nvSpPr>
            <p:cNvPr id="33" name="Flowchart: Stored Data 32">
              <a:extLst>
                <a:ext uri="{FF2B5EF4-FFF2-40B4-BE49-F238E27FC236}">
                  <a16:creationId xmlns:a16="http://schemas.microsoft.com/office/drawing/2014/main" id="{2813567C-6E19-4DDF-ADFE-2006007BFC92}"/>
                </a:ext>
              </a:extLst>
            </p:cNvPr>
            <p:cNvSpPr/>
            <p:nvPr/>
          </p:nvSpPr>
          <p:spPr>
            <a:xfrm>
              <a:off x="2759034" y="5295898"/>
              <a:ext cx="4560665" cy="1409581"/>
            </a:xfrm>
            <a:prstGeom prst="flowChartOnlineStorag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2" name="Flowchart: Display 31">
              <a:extLst>
                <a:ext uri="{FF2B5EF4-FFF2-40B4-BE49-F238E27FC236}">
                  <a16:creationId xmlns:a16="http://schemas.microsoft.com/office/drawing/2014/main" id="{FBC8B451-09A2-4E87-8E53-D115F440378D}"/>
                </a:ext>
              </a:extLst>
            </p:cNvPr>
            <p:cNvSpPr/>
            <p:nvPr/>
          </p:nvSpPr>
          <p:spPr>
            <a:xfrm>
              <a:off x="7619999" y="5318436"/>
              <a:ext cx="5205145" cy="1371548"/>
            </a:xfrm>
            <a:prstGeom prst="flowChartDisplay">
              <a:avLst/>
            </a:prstGeom>
            <a:solidFill>
              <a:srgbClr val="B3F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1" name="Arrow: Chevron 30">
              <a:extLst>
                <a:ext uri="{FF2B5EF4-FFF2-40B4-BE49-F238E27FC236}">
                  <a16:creationId xmlns:a16="http://schemas.microsoft.com/office/drawing/2014/main" id="{881C604E-37C3-4028-9DC7-7AF3D8F5F251}"/>
                </a:ext>
              </a:extLst>
            </p:cNvPr>
            <p:cNvSpPr/>
            <p:nvPr/>
          </p:nvSpPr>
          <p:spPr>
            <a:xfrm>
              <a:off x="4091256" y="5295899"/>
              <a:ext cx="5205144" cy="1447800"/>
            </a:xfrm>
            <a:prstGeom prst="chevron">
              <a:avLst/>
            </a:prstGeom>
            <a:gradFill flip="none" rotWithShape="1">
              <a:gsLst>
                <a:gs pos="48000">
                  <a:srgbClr val="136759">
                    <a:lumMod val="93000"/>
                    <a:lumOff val="7000"/>
                  </a:srgbClr>
                </a:gs>
                <a:gs pos="100000">
                  <a:srgbClr val="B3F14D"/>
                </a:gs>
              </a:gsLst>
              <a:lin ang="0" scaled="1"/>
              <a:tileRect/>
            </a:gradFill>
            <a:ln w="57150">
              <a:solidFill>
                <a:srgbClr val="FD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grpSp>
        <p:nvGrpSpPr>
          <p:cNvPr id="39" name="Group 38">
            <a:extLst>
              <a:ext uri="{FF2B5EF4-FFF2-40B4-BE49-F238E27FC236}">
                <a16:creationId xmlns:a16="http://schemas.microsoft.com/office/drawing/2014/main" id="{7BE9279E-82E4-482B-BC7C-056EBA824DEE}"/>
              </a:ext>
            </a:extLst>
          </p:cNvPr>
          <p:cNvGrpSpPr/>
          <p:nvPr/>
        </p:nvGrpSpPr>
        <p:grpSpPr>
          <a:xfrm>
            <a:off x="4191000" y="6403313"/>
            <a:ext cx="7239000" cy="949987"/>
            <a:chOff x="2906934" y="5275536"/>
            <a:chExt cx="9918210" cy="1468163"/>
          </a:xfrm>
        </p:grpSpPr>
        <p:sp>
          <p:nvSpPr>
            <p:cNvPr id="40" name="Flowchart: Stored Data 39">
              <a:extLst>
                <a:ext uri="{FF2B5EF4-FFF2-40B4-BE49-F238E27FC236}">
                  <a16:creationId xmlns:a16="http://schemas.microsoft.com/office/drawing/2014/main" id="{21A7D592-80CE-4047-9CE2-BC27CA887CDB}"/>
                </a:ext>
              </a:extLst>
            </p:cNvPr>
            <p:cNvSpPr/>
            <p:nvPr/>
          </p:nvSpPr>
          <p:spPr>
            <a:xfrm>
              <a:off x="2906934" y="5310879"/>
              <a:ext cx="4560665" cy="1397339"/>
            </a:xfrm>
            <a:prstGeom prst="flowChartOnlineStorage">
              <a:avLst/>
            </a:prstGeom>
            <a:solidFill>
              <a:srgbClr val="1367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1" name="Flowchart: Display 40">
              <a:extLst>
                <a:ext uri="{FF2B5EF4-FFF2-40B4-BE49-F238E27FC236}">
                  <a16:creationId xmlns:a16="http://schemas.microsoft.com/office/drawing/2014/main" id="{5A2F2103-C51A-4FDC-9474-26473A472CD8}"/>
                </a:ext>
              </a:extLst>
            </p:cNvPr>
            <p:cNvSpPr/>
            <p:nvPr/>
          </p:nvSpPr>
          <p:spPr>
            <a:xfrm>
              <a:off x="7620001" y="5318435"/>
              <a:ext cx="5205143" cy="1389784"/>
            </a:xfrm>
            <a:prstGeom prst="flowChartDisplay">
              <a:avLst/>
            </a:prstGeom>
            <a:solidFill>
              <a:srgbClr val="B3F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Arrow: Chevron 41">
              <a:extLst>
                <a:ext uri="{FF2B5EF4-FFF2-40B4-BE49-F238E27FC236}">
                  <a16:creationId xmlns:a16="http://schemas.microsoft.com/office/drawing/2014/main" id="{F5BFFA9E-A0D1-40D1-B476-AC7EC23F3465}"/>
                </a:ext>
              </a:extLst>
            </p:cNvPr>
            <p:cNvSpPr/>
            <p:nvPr/>
          </p:nvSpPr>
          <p:spPr>
            <a:xfrm>
              <a:off x="4091257" y="5275536"/>
              <a:ext cx="5205143" cy="1468163"/>
            </a:xfrm>
            <a:prstGeom prst="chevron">
              <a:avLst/>
            </a:prstGeom>
            <a:gradFill>
              <a:gsLst>
                <a:gs pos="48000">
                  <a:srgbClr val="136759">
                    <a:lumMod val="93000"/>
                    <a:lumOff val="7000"/>
                  </a:srgbClr>
                </a:gs>
                <a:gs pos="100000">
                  <a:srgbClr val="B3F14D"/>
                </a:gs>
              </a:gsLst>
              <a:lin ang="0" scaled="1"/>
            </a:gradFill>
            <a:ln w="57150">
              <a:solidFill>
                <a:srgbClr val="FD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grpSp>
        <p:nvGrpSpPr>
          <p:cNvPr id="43" name="Group 42">
            <a:extLst>
              <a:ext uri="{FF2B5EF4-FFF2-40B4-BE49-F238E27FC236}">
                <a16:creationId xmlns:a16="http://schemas.microsoft.com/office/drawing/2014/main" id="{D2DBF951-046F-4801-B4A0-1EA0F3229BEA}"/>
              </a:ext>
            </a:extLst>
          </p:cNvPr>
          <p:cNvGrpSpPr/>
          <p:nvPr/>
        </p:nvGrpSpPr>
        <p:grpSpPr>
          <a:xfrm>
            <a:off x="4267200" y="7353300"/>
            <a:ext cx="7239000" cy="914400"/>
            <a:chOff x="2906934" y="5295899"/>
            <a:chExt cx="9918210" cy="1447800"/>
          </a:xfrm>
        </p:grpSpPr>
        <p:sp>
          <p:nvSpPr>
            <p:cNvPr id="44" name="Flowchart: Stored Data 43">
              <a:extLst>
                <a:ext uri="{FF2B5EF4-FFF2-40B4-BE49-F238E27FC236}">
                  <a16:creationId xmlns:a16="http://schemas.microsoft.com/office/drawing/2014/main" id="{3C384C64-61D4-4FE2-93E2-A7EA71CC1202}"/>
                </a:ext>
              </a:extLst>
            </p:cNvPr>
            <p:cNvSpPr/>
            <p:nvPr/>
          </p:nvSpPr>
          <p:spPr>
            <a:xfrm>
              <a:off x="2906934" y="5295899"/>
              <a:ext cx="4560666" cy="1412319"/>
            </a:xfrm>
            <a:prstGeom prst="flowChartOnlineStorage">
              <a:avLst/>
            </a:prstGeom>
            <a:solidFill>
              <a:srgbClr val="1367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5" name="Flowchart: Display 44">
              <a:extLst>
                <a:ext uri="{FF2B5EF4-FFF2-40B4-BE49-F238E27FC236}">
                  <a16:creationId xmlns:a16="http://schemas.microsoft.com/office/drawing/2014/main" id="{19392E23-B949-4C63-9D43-D9DDD0B9A432}"/>
                </a:ext>
              </a:extLst>
            </p:cNvPr>
            <p:cNvSpPr/>
            <p:nvPr/>
          </p:nvSpPr>
          <p:spPr>
            <a:xfrm>
              <a:off x="7620000" y="5318435"/>
              <a:ext cx="5205144" cy="1394113"/>
            </a:xfrm>
            <a:prstGeom prst="flowChartDisplay">
              <a:avLst/>
            </a:prstGeom>
            <a:solidFill>
              <a:srgbClr val="B3F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Arrow: Chevron 45">
              <a:extLst>
                <a:ext uri="{FF2B5EF4-FFF2-40B4-BE49-F238E27FC236}">
                  <a16:creationId xmlns:a16="http://schemas.microsoft.com/office/drawing/2014/main" id="{6A6D7662-9C0F-4052-BE81-2174486E1AD0}"/>
                </a:ext>
              </a:extLst>
            </p:cNvPr>
            <p:cNvSpPr/>
            <p:nvPr/>
          </p:nvSpPr>
          <p:spPr>
            <a:xfrm>
              <a:off x="4091256" y="5295899"/>
              <a:ext cx="5205144" cy="1447800"/>
            </a:xfrm>
            <a:prstGeom prst="chevron">
              <a:avLst/>
            </a:prstGeom>
            <a:gradFill>
              <a:gsLst>
                <a:gs pos="48000">
                  <a:srgbClr val="136759">
                    <a:lumMod val="93000"/>
                    <a:lumOff val="7000"/>
                  </a:srgbClr>
                </a:gs>
                <a:gs pos="100000">
                  <a:srgbClr val="B3F14D"/>
                </a:gs>
              </a:gsLst>
              <a:lin ang="0" scaled="1"/>
            </a:gradFill>
            <a:ln w="57150">
              <a:solidFill>
                <a:srgbClr val="FD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grpSp>
        <p:nvGrpSpPr>
          <p:cNvPr id="47" name="Group 46">
            <a:extLst>
              <a:ext uri="{FF2B5EF4-FFF2-40B4-BE49-F238E27FC236}">
                <a16:creationId xmlns:a16="http://schemas.microsoft.com/office/drawing/2014/main" id="{E30C4301-759B-4445-B7D5-88298F53FF50}"/>
              </a:ext>
            </a:extLst>
          </p:cNvPr>
          <p:cNvGrpSpPr/>
          <p:nvPr/>
        </p:nvGrpSpPr>
        <p:grpSpPr>
          <a:xfrm>
            <a:off x="4267200" y="8267700"/>
            <a:ext cx="7239000" cy="914400"/>
            <a:chOff x="2906934" y="5295899"/>
            <a:chExt cx="9918210" cy="1447800"/>
          </a:xfrm>
        </p:grpSpPr>
        <p:sp>
          <p:nvSpPr>
            <p:cNvPr id="48" name="Flowchart: Stored Data 47">
              <a:extLst>
                <a:ext uri="{FF2B5EF4-FFF2-40B4-BE49-F238E27FC236}">
                  <a16:creationId xmlns:a16="http://schemas.microsoft.com/office/drawing/2014/main" id="{BD09F236-75E9-4A5A-8815-6D391396ED22}"/>
                </a:ext>
              </a:extLst>
            </p:cNvPr>
            <p:cNvSpPr/>
            <p:nvPr/>
          </p:nvSpPr>
          <p:spPr>
            <a:xfrm>
              <a:off x="2906934" y="5295899"/>
              <a:ext cx="4560666" cy="1412319"/>
            </a:xfrm>
            <a:prstGeom prst="flowChartOnlineStorage">
              <a:avLst/>
            </a:prstGeom>
            <a:solidFill>
              <a:srgbClr val="1367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Flowchart: Display 48">
              <a:extLst>
                <a:ext uri="{FF2B5EF4-FFF2-40B4-BE49-F238E27FC236}">
                  <a16:creationId xmlns:a16="http://schemas.microsoft.com/office/drawing/2014/main" id="{450B81EA-7FEF-447A-8465-9A5F14DF3195}"/>
                </a:ext>
              </a:extLst>
            </p:cNvPr>
            <p:cNvSpPr/>
            <p:nvPr/>
          </p:nvSpPr>
          <p:spPr>
            <a:xfrm>
              <a:off x="7620000" y="5318435"/>
              <a:ext cx="5205144" cy="1394113"/>
            </a:xfrm>
            <a:prstGeom prst="flowChartDisplay">
              <a:avLst/>
            </a:prstGeom>
            <a:solidFill>
              <a:srgbClr val="B3F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Arrow: Chevron 49">
              <a:extLst>
                <a:ext uri="{FF2B5EF4-FFF2-40B4-BE49-F238E27FC236}">
                  <a16:creationId xmlns:a16="http://schemas.microsoft.com/office/drawing/2014/main" id="{722324A8-1257-41A3-B9F8-8945F45BF96B}"/>
                </a:ext>
              </a:extLst>
            </p:cNvPr>
            <p:cNvSpPr/>
            <p:nvPr/>
          </p:nvSpPr>
          <p:spPr>
            <a:xfrm>
              <a:off x="4091256" y="5295899"/>
              <a:ext cx="5205144" cy="1447800"/>
            </a:xfrm>
            <a:prstGeom prst="chevron">
              <a:avLst/>
            </a:prstGeom>
            <a:gradFill>
              <a:gsLst>
                <a:gs pos="48000">
                  <a:srgbClr val="136759">
                    <a:lumMod val="93000"/>
                    <a:lumOff val="7000"/>
                  </a:srgbClr>
                </a:gs>
                <a:gs pos="100000">
                  <a:srgbClr val="B3F14D"/>
                </a:gs>
              </a:gsLst>
              <a:lin ang="0" scaled="1"/>
            </a:gradFill>
            <a:ln w="57150">
              <a:solidFill>
                <a:srgbClr val="FD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grpSp>
        <p:nvGrpSpPr>
          <p:cNvPr id="54" name="Group 53">
            <a:extLst>
              <a:ext uri="{FF2B5EF4-FFF2-40B4-BE49-F238E27FC236}">
                <a16:creationId xmlns:a16="http://schemas.microsoft.com/office/drawing/2014/main" id="{9BCDDB53-10EA-455A-A25E-D797BF353BD6}"/>
              </a:ext>
            </a:extLst>
          </p:cNvPr>
          <p:cNvGrpSpPr/>
          <p:nvPr/>
        </p:nvGrpSpPr>
        <p:grpSpPr>
          <a:xfrm>
            <a:off x="4267200" y="9182100"/>
            <a:ext cx="7239000" cy="914400"/>
            <a:chOff x="2906934" y="5295899"/>
            <a:chExt cx="9918210" cy="1447800"/>
          </a:xfrm>
        </p:grpSpPr>
        <p:sp>
          <p:nvSpPr>
            <p:cNvPr id="55" name="Flowchart: Stored Data 54">
              <a:extLst>
                <a:ext uri="{FF2B5EF4-FFF2-40B4-BE49-F238E27FC236}">
                  <a16:creationId xmlns:a16="http://schemas.microsoft.com/office/drawing/2014/main" id="{61DFE48B-AFE7-4919-A0F6-B753B1E945D3}"/>
                </a:ext>
              </a:extLst>
            </p:cNvPr>
            <p:cNvSpPr/>
            <p:nvPr/>
          </p:nvSpPr>
          <p:spPr>
            <a:xfrm>
              <a:off x="2906934" y="5295899"/>
              <a:ext cx="4560666" cy="1412319"/>
            </a:xfrm>
            <a:prstGeom prst="flowChartOnlineStorage">
              <a:avLst/>
            </a:prstGeom>
            <a:solidFill>
              <a:srgbClr val="1367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Flowchart: Display 55">
              <a:extLst>
                <a:ext uri="{FF2B5EF4-FFF2-40B4-BE49-F238E27FC236}">
                  <a16:creationId xmlns:a16="http://schemas.microsoft.com/office/drawing/2014/main" id="{B5D885F5-56F7-4775-93D5-BFACEBCEEEF0}"/>
                </a:ext>
              </a:extLst>
            </p:cNvPr>
            <p:cNvSpPr/>
            <p:nvPr/>
          </p:nvSpPr>
          <p:spPr>
            <a:xfrm>
              <a:off x="7620000" y="5318435"/>
              <a:ext cx="5205144" cy="1394113"/>
            </a:xfrm>
            <a:prstGeom prst="flowChartDisplay">
              <a:avLst/>
            </a:prstGeom>
            <a:solidFill>
              <a:srgbClr val="B3F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Arrow: Chevron 56">
              <a:extLst>
                <a:ext uri="{FF2B5EF4-FFF2-40B4-BE49-F238E27FC236}">
                  <a16:creationId xmlns:a16="http://schemas.microsoft.com/office/drawing/2014/main" id="{6E1EED2B-6A39-43C1-A9D0-D407F387046B}"/>
                </a:ext>
              </a:extLst>
            </p:cNvPr>
            <p:cNvSpPr/>
            <p:nvPr/>
          </p:nvSpPr>
          <p:spPr>
            <a:xfrm>
              <a:off x="4091256" y="5295899"/>
              <a:ext cx="5205144" cy="1447800"/>
            </a:xfrm>
            <a:prstGeom prst="chevron">
              <a:avLst/>
            </a:prstGeom>
            <a:gradFill>
              <a:gsLst>
                <a:gs pos="48000">
                  <a:srgbClr val="136759">
                    <a:lumMod val="93000"/>
                    <a:lumOff val="7000"/>
                  </a:srgbClr>
                </a:gs>
                <a:gs pos="100000">
                  <a:srgbClr val="B3F14D"/>
                </a:gs>
              </a:gsLst>
              <a:lin ang="0" scaled="1"/>
            </a:gradFill>
            <a:ln w="57150">
              <a:solidFill>
                <a:srgbClr val="FD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grpSp>
        <p:nvGrpSpPr>
          <p:cNvPr id="62" name="Group 61">
            <a:extLst>
              <a:ext uri="{FF2B5EF4-FFF2-40B4-BE49-F238E27FC236}">
                <a16:creationId xmlns:a16="http://schemas.microsoft.com/office/drawing/2014/main" id="{687A00B1-4EDA-48AA-BB98-FE70237C8EC7}"/>
              </a:ext>
            </a:extLst>
          </p:cNvPr>
          <p:cNvGrpSpPr/>
          <p:nvPr/>
        </p:nvGrpSpPr>
        <p:grpSpPr>
          <a:xfrm>
            <a:off x="4137540" y="4686300"/>
            <a:ext cx="7327918" cy="5413807"/>
            <a:chOff x="4137540" y="4749385"/>
            <a:chExt cx="7327918" cy="5413807"/>
          </a:xfrm>
        </p:grpSpPr>
        <p:grpSp>
          <p:nvGrpSpPr>
            <p:cNvPr id="35" name="Group 34">
              <a:extLst>
                <a:ext uri="{FF2B5EF4-FFF2-40B4-BE49-F238E27FC236}">
                  <a16:creationId xmlns:a16="http://schemas.microsoft.com/office/drawing/2014/main" id="{0E034F09-11FD-4DAB-B339-7B43215063BA}"/>
                </a:ext>
              </a:extLst>
            </p:cNvPr>
            <p:cNvGrpSpPr/>
            <p:nvPr/>
          </p:nvGrpSpPr>
          <p:grpSpPr>
            <a:xfrm>
              <a:off x="4137540" y="5524499"/>
              <a:ext cx="7327918" cy="914400"/>
              <a:chOff x="2785107" y="5295899"/>
              <a:chExt cx="10040037" cy="1447800"/>
            </a:xfrm>
          </p:grpSpPr>
          <p:sp>
            <p:nvSpPr>
              <p:cNvPr id="36" name="Flowchart: Stored Data 35">
                <a:extLst>
                  <a:ext uri="{FF2B5EF4-FFF2-40B4-BE49-F238E27FC236}">
                    <a16:creationId xmlns:a16="http://schemas.microsoft.com/office/drawing/2014/main" id="{4FC92002-EE49-41B7-976F-0973EEDA3156}"/>
                  </a:ext>
                </a:extLst>
              </p:cNvPr>
              <p:cNvSpPr/>
              <p:nvPr/>
            </p:nvSpPr>
            <p:spPr>
              <a:xfrm>
                <a:off x="2785107" y="5360304"/>
                <a:ext cx="4682493" cy="1347914"/>
              </a:xfrm>
              <a:prstGeom prst="flowChartOnlineStorage">
                <a:avLst/>
              </a:prstGeom>
              <a:solidFill>
                <a:srgbClr val="1367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Flowchart: Display 36">
                <a:extLst>
                  <a:ext uri="{FF2B5EF4-FFF2-40B4-BE49-F238E27FC236}">
                    <a16:creationId xmlns:a16="http://schemas.microsoft.com/office/drawing/2014/main" id="{074B2131-0585-4BDE-902B-5A6126F667B8}"/>
                  </a:ext>
                </a:extLst>
              </p:cNvPr>
              <p:cNvSpPr/>
              <p:nvPr/>
            </p:nvSpPr>
            <p:spPr>
              <a:xfrm>
                <a:off x="7620001" y="5395782"/>
                <a:ext cx="5205143" cy="1332571"/>
              </a:xfrm>
              <a:prstGeom prst="flowChartDisplay">
                <a:avLst/>
              </a:prstGeom>
              <a:solidFill>
                <a:srgbClr val="B3F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Arrow: Chevron 37">
                <a:extLst>
                  <a:ext uri="{FF2B5EF4-FFF2-40B4-BE49-F238E27FC236}">
                    <a16:creationId xmlns:a16="http://schemas.microsoft.com/office/drawing/2014/main" id="{F2668130-3550-4970-A018-68B18804DEA6}"/>
                  </a:ext>
                </a:extLst>
              </p:cNvPr>
              <p:cNvSpPr/>
              <p:nvPr/>
            </p:nvSpPr>
            <p:spPr>
              <a:xfrm>
                <a:off x="4091256" y="5295899"/>
                <a:ext cx="5205144" cy="1447800"/>
              </a:xfrm>
              <a:prstGeom prst="chevron">
                <a:avLst/>
              </a:prstGeom>
              <a:gradFill>
                <a:gsLst>
                  <a:gs pos="48000">
                    <a:srgbClr val="136759">
                      <a:lumMod val="93000"/>
                      <a:lumOff val="7000"/>
                    </a:srgbClr>
                  </a:gs>
                  <a:gs pos="100000">
                    <a:srgbClr val="B3F14D"/>
                  </a:gs>
                </a:gsLst>
                <a:lin ang="0" scaled="1"/>
              </a:gradFill>
              <a:ln w="57150">
                <a:solidFill>
                  <a:srgbClr val="FD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sp>
          <p:nvSpPr>
            <p:cNvPr id="51" name="TextBox 50">
              <a:extLst>
                <a:ext uri="{FF2B5EF4-FFF2-40B4-BE49-F238E27FC236}">
                  <a16:creationId xmlns:a16="http://schemas.microsoft.com/office/drawing/2014/main" id="{919CDA82-8CF8-4F14-B6DC-FEFBA31FCF67}"/>
                </a:ext>
              </a:extLst>
            </p:cNvPr>
            <p:cNvSpPr txBox="1"/>
            <p:nvPr/>
          </p:nvSpPr>
          <p:spPr>
            <a:xfrm>
              <a:off x="5579163" y="4749385"/>
              <a:ext cx="2819958" cy="584775"/>
            </a:xfrm>
            <a:prstGeom prst="rect">
              <a:avLst/>
            </a:prstGeom>
            <a:noFill/>
          </p:spPr>
          <p:txBody>
            <a:bodyPr wrap="square" rtlCol="0">
              <a:spAutoFit/>
            </a:bodyPr>
            <a:lstStyle/>
            <a:p>
              <a:pPr algn="ctr"/>
              <a:r>
                <a:rPr lang="en-US" sz="1600" b="1" dirty="0">
                  <a:solidFill>
                    <a:schemeClr val="bg1"/>
                  </a:solidFill>
                </a:rPr>
                <a:t>Incorrect data types for factor and date time variables</a:t>
              </a:r>
            </a:p>
          </p:txBody>
        </p:sp>
        <p:sp>
          <p:nvSpPr>
            <p:cNvPr id="52" name="TextBox 51">
              <a:extLst>
                <a:ext uri="{FF2B5EF4-FFF2-40B4-BE49-F238E27FC236}">
                  <a16:creationId xmlns:a16="http://schemas.microsoft.com/office/drawing/2014/main" id="{9AB79DBD-EC36-448B-88D6-EB26AE8793F3}"/>
                </a:ext>
              </a:extLst>
            </p:cNvPr>
            <p:cNvSpPr txBox="1"/>
            <p:nvPr/>
          </p:nvSpPr>
          <p:spPr>
            <a:xfrm>
              <a:off x="5579163" y="5676900"/>
              <a:ext cx="2597198" cy="584775"/>
            </a:xfrm>
            <a:prstGeom prst="rect">
              <a:avLst/>
            </a:prstGeom>
            <a:noFill/>
          </p:spPr>
          <p:txBody>
            <a:bodyPr wrap="square" rtlCol="0">
              <a:spAutoFit/>
            </a:bodyPr>
            <a:lstStyle/>
            <a:p>
              <a:pPr algn="ctr"/>
              <a:r>
                <a:rPr lang="en-US" sz="1600" b="1" dirty="0">
                  <a:solidFill>
                    <a:schemeClr val="bg1"/>
                  </a:solidFill>
                </a:rPr>
                <a:t>Missing data for start and end stations</a:t>
              </a:r>
              <a:endParaRPr lang="en-CA" sz="1600" b="1" dirty="0">
                <a:solidFill>
                  <a:schemeClr val="bg1"/>
                </a:solidFill>
              </a:endParaRPr>
            </a:p>
          </p:txBody>
        </p:sp>
        <p:sp>
          <p:nvSpPr>
            <p:cNvPr id="53" name="TextBox 52">
              <a:extLst>
                <a:ext uri="{FF2B5EF4-FFF2-40B4-BE49-F238E27FC236}">
                  <a16:creationId xmlns:a16="http://schemas.microsoft.com/office/drawing/2014/main" id="{0492FB8D-B7CB-4392-8339-DCD31A6F8037}"/>
                </a:ext>
              </a:extLst>
            </p:cNvPr>
            <p:cNvSpPr txBox="1"/>
            <p:nvPr/>
          </p:nvSpPr>
          <p:spPr>
            <a:xfrm>
              <a:off x="5579163" y="6591300"/>
              <a:ext cx="2597198" cy="584775"/>
            </a:xfrm>
            <a:prstGeom prst="rect">
              <a:avLst/>
            </a:prstGeom>
            <a:noFill/>
          </p:spPr>
          <p:txBody>
            <a:bodyPr wrap="square" rtlCol="0">
              <a:spAutoFit/>
            </a:bodyPr>
            <a:lstStyle/>
            <a:p>
              <a:pPr algn="ctr"/>
              <a:r>
                <a:rPr lang="en-US" sz="1600" b="1" dirty="0">
                  <a:solidFill>
                    <a:schemeClr val="bg1"/>
                  </a:solidFill>
                </a:rPr>
                <a:t>Duplicate records for 121 rides</a:t>
              </a:r>
            </a:p>
          </p:txBody>
        </p:sp>
        <p:sp>
          <p:nvSpPr>
            <p:cNvPr id="58" name="TextBox 57">
              <a:extLst>
                <a:ext uri="{FF2B5EF4-FFF2-40B4-BE49-F238E27FC236}">
                  <a16:creationId xmlns:a16="http://schemas.microsoft.com/office/drawing/2014/main" id="{B706744D-6F57-40AE-A804-CE55C4BD866C}"/>
                </a:ext>
              </a:extLst>
            </p:cNvPr>
            <p:cNvSpPr txBox="1"/>
            <p:nvPr/>
          </p:nvSpPr>
          <p:spPr>
            <a:xfrm>
              <a:off x="5581941" y="7505700"/>
              <a:ext cx="2594420" cy="584775"/>
            </a:xfrm>
            <a:prstGeom prst="rect">
              <a:avLst/>
            </a:prstGeom>
            <a:noFill/>
          </p:spPr>
          <p:txBody>
            <a:bodyPr wrap="square" rtlCol="0">
              <a:spAutoFit/>
            </a:bodyPr>
            <a:lstStyle/>
            <a:p>
              <a:pPr algn="ctr"/>
              <a:r>
                <a:rPr lang="en-US" sz="1600" b="1" dirty="0">
                  <a:solidFill>
                    <a:schemeClr val="bg1"/>
                  </a:solidFill>
                </a:rPr>
                <a:t>Errors in chronological order of start and end date</a:t>
              </a:r>
            </a:p>
          </p:txBody>
        </p:sp>
        <p:sp>
          <p:nvSpPr>
            <p:cNvPr id="59" name="TextBox 58">
              <a:extLst>
                <a:ext uri="{FF2B5EF4-FFF2-40B4-BE49-F238E27FC236}">
                  <a16:creationId xmlns:a16="http://schemas.microsoft.com/office/drawing/2014/main" id="{FD88C558-1E62-46B6-BC24-3EA35BCCDB60}"/>
                </a:ext>
              </a:extLst>
            </p:cNvPr>
            <p:cNvSpPr txBox="1"/>
            <p:nvPr/>
          </p:nvSpPr>
          <p:spPr>
            <a:xfrm>
              <a:off x="5579163" y="8447230"/>
              <a:ext cx="2594420" cy="584775"/>
            </a:xfrm>
            <a:prstGeom prst="rect">
              <a:avLst/>
            </a:prstGeom>
            <a:noFill/>
          </p:spPr>
          <p:txBody>
            <a:bodyPr wrap="square" rtlCol="0">
              <a:spAutoFit/>
            </a:bodyPr>
            <a:lstStyle/>
            <a:p>
              <a:pPr algn="ctr"/>
              <a:r>
                <a:rPr lang="en-US" sz="1600" b="1" dirty="0">
                  <a:solidFill>
                    <a:schemeClr val="bg1"/>
                  </a:solidFill>
                </a:rPr>
                <a:t>Extreme outliers in the trip duration</a:t>
              </a:r>
            </a:p>
          </p:txBody>
        </p:sp>
        <p:sp>
          <p:nvSpPr>
            <p:cNvPr id="60" name="TextBox 59">
              <a:extLst>
                <a:ext uri="{FF2B5EF4-FFF2-40B4-BE49-F238E27FC236}">
                  <a16:creationId xmlns:a16="http://schemas.microsoft.com/office/drawing/2014/main" id="{81D3B18D-C23D-4C67-8FA4-34F313B095A7}"/>
                </a:ext>
              </a:extLst>
            </p:cNvPr>
            <p:cNvSpPr txBox="1"/>
            <p:nvPr/>
          </p:nvSpPr>
          <p:spPr>
            <a:xfrm>
              <a:off x="5582763" y="9332195"/>
              <a:ext cx="2816358" cy="830997"/>
            </a:xfrm>
            <a:prstGeom prst="rect">
              <a:avLst/>
            </a:prstGeom>
            <a:noFill/>
          </p:spPr>
          <p:txBody>
            <a:bodyPr wrap="square" rtlCol="0">
              <a:spAutoFit/>
            </a:bodyPr>
            <a:lstStyle/>
            <a:p>
              <a:pPr algn="ctr"/>
              <a:r>
                <a:rPr lang="en-US" sz="1600" b="1" dirty="0">
                  <a:solidFill>
                    <a:schemeClr val="bg1"/>
                  </a:solidFill>
                </a:rPr>
                <a:t>Start and end stations from outside Chicago city boundaries</a:t>
              </a:r>
            </a:p>
          </p:txBody>
        </p:sp>
      </p:grpSp>
      <p:pic>
        <p:nvPicPr>
          <p:cNvPr id="1030" name="Picture 6" descr="Time and date - Free time and date icons">
            <a:extLst>
              <a:ext uri="{FF2B5EF4-FFF2-40B4-BE49-F238E27FC236}">
                <a16:creationId xmlns:a16="http://schemas.microsoft.com/office/drawing/2014/main" id="{0C19AA86-13DC-4F76-BD28-022359006B0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92047" y="4623318"/>
            <a:ext cx="783036" cy="78303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n Search of the Lost Data: Strategies to handle Missing Data | by Gabriel  Reversi | Medium">
            <a:extLst>
              <a:ext uri="{FF2B5EF4-FFF2-40B4-BE49-F238E27FC236}">
                <a16:creationId xmlns:a16="http://schemas.microsoft.com/office/drawing/2014/main" id="{FDA5D8DE-EA1F-4360-945F-8175D1D4C9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53464" y="5608363"/>
            <a:ext cx="678137" cy="67813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uplicate - Free computer icons">
            <a:extLst>
              <a:ext uri="{FF2B5EF4-FFF2-40B4-BE49-F238E27FC236}">
                <a16:creationId xmlns:a16="http://schemas.microsoft.com/office/drawing/2014/main" id="{6DA22FCE-B09B-4571-9878-6749DA3097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05543" y="6550769"/>
            <a:ext cx="593792" cy="59379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imeline - Free time and date icons">
            <a:extLst>
              <a:ext uri="{FF2B5EF4-FFF2-40B4-BE49-F238E27FC236}">
                <a16:creationId xmlns:a16="http://schemas.microsoft.com/office/drawing/2014/main" id="{0E8C8B25-F739-4DA8-802E-06B9A94228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40753" y="7505700"/>
            <a:ext cx="640847" cy="64084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Outlier - Free business and finance icons">
            <a:extLst>
              <a:ext uri="{FF2B5EF4-FFF2-40B4-BE49-F238E27FC236}">
                <a16:creationId xmlns:a16="http://schemas.microsoft.com/office/drawing/2014/main" id="{C770E1F9-8C8A-4720-814F-58ADCCF8FC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90308" y="8394412"/>
            <a:ext cx="584775" cy="58477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City - Free maps and location icons">
            <a:extLst>
              <a:ext uri="{FF2B5EF4-FFF2-40B4-BE49-F238E27FC236}">
                <a16:creationId xmlns:a16="http://schemas.microsoft.com/office/drawing/2014/main" id="{8C3A2955-BE00-4269-9133-F5480AF892A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96825" y="9286403"/>
            <a:ext cx="584775" cy="584775"/>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52531085-31F3-4289-9E14-2FBCE0FAB80E}"/>
              </a:ext>
            </a:extLst>
          </p:cNvPr>
          <p:cNvSpPr txBox="1"/>
          <p:nvPr/>
        </p:nvSpPr>
        <p:spPr>
          <a:xfrm>
            <a:off x="8834136" y="4633436"/>
            <a:ext cx="2473021" cy="738664"/>
          </a:xfrm>
          <a:prstGeom prst="rect">
            <a:avLst/>
          </a:prstGeom>
          <a:noFill/>
        </p:spPr>
        <p:txBody>
          <a:bodyPr wrap="square" rtlCol="0">
            <a:spAutoFit/>
          </a:bodyPr>
          <a:lstStyle/>
          <a:p>
            <a:r>
              <a:rPr lang="en-US" sz="1400" b="1" dirty="0">
                <a:solidFill>
                  <a:schemeClr val="bg1"/>
                </a:solidFill>
              </a:rPr>
              <a:t>Character variables converted to factors and appropriate data time formats</a:t>
            </a:r>
            <a:endParaRPr lang="en-CA" sz="1400" b="1" dirty="0">
              <a:solidFill>
                <a:schemeClr val="bg1"/>
              </a:solidFill>
            </a:endParaRPr>
          </a:p>
        </p:txBody>
      </p:sp>
      <p:sp>
        <p:nvSpPr>
          <p:cNvPr id="74" name="TextBox 73">
            <a:extLst>
              <a:ext uri="{FF2B5EF4-FFF2-40B4-BE49-F238E27FC236}">
                <a16:creationId xmlns:a16="http://schemas.microsoft.com/office/drawing/2014/main" id="{33731211-264D-459A-912E-BFA5A5083FFB}"/>
              </a:ext>
            </a:extLst>
          </p:cNvPr>
          <p:cNvSpPr txBox="1"/>
          <p:nvPr/>
        </p:nvSpPr>
        <p:spPr>
          <a:xfrm>
            <a:off x="8904203" y="5671733"/>
            <a:ext cx="2473021" cy="523220"/>
          </a:xfrm>
          <a:prstGeom prst="rect">
            <a:avLst/>
          </a:prstGeom>
          <a:noFill/>
        </p:spPr>
        <p:txBody>
          <a:bodyPr wrap="square" rtlCol="0">
            <a:spAutoFit/>
          </a:bodyPr>
          <a:lstStyle/>
          <a:p>
            <a:pPr algn="ctr"/>
            <a:r>
              <a:rPr lang="en-US" sz="1400" b="1" dirty="0">
                <a:solidFill>
                  <a:schemeClr val="bg1"/>
                </a:solidFill>
              </a:rPr>
              <a:t>Data with missing stations were excluded from analysis</a:t>
            </a:r>
            <a:endParaRPr lang="en-CA" sz="1400" b="1" dirty="0">
              <a:solidFill>
                <a:schemeClr val="bg1"/>
              </a:solidFill>
            </a:endParaRPr>
          </a:p>
        </p:txBody>
      </p:sp>
      <p:sp>
        <p:nvSpPr>
          <p:cNvPr id="75" name="TextBox 74">
            <a:extLst>
              <a:ext uri="{FF2B5EF4-FFF2-40B4-BE49-F238E27FC236}">
                <a16:creationId xmlns:a16="http://schemas.microsoft.com/office/drawing/2014/main" id="{2E055332-FD4A-4402-8638-85B20DE87095}"/>
              </a:ext>
            </a:extLst>
          </p:cNvPr>
          <p:cNvSpPr txBox="1"/>
          <p:nvPr/>
        </p:nvSpPr>
        <p:spPr>
          <a:xfrm>
            <a:off x="8684346" y="6614909"/>
            <a:ext cx="2473021" cy="523220"/>
          </a:xfrm>
          <a:prstGeom prst="rect">
            <a:avLst/>
          </a:prstGeom>
          <a:noFill/>
        </p:spPr>
        <p:txBody>
          <a:bodyPr wrap="square" rtlCol="0">
            <a:spAutoFit/>
          </a:bodyPr>
          <a:lstStyle/>
          <a:p>
            <a:pPr algn="ctr"/>
            <a:r>
              <a:rPr lang="en-US" sz="1400" b="1" dirty="0">
                <a:solidFill>
                  <a:schemeClr val="bg1"/>
                </a:solidFill>
              </a:rPr>
              <a:t>Duplicate records were excluded from the analysis</a:t>
            </a:r>
            <a:endParaRPr lang="en-CA" sz="1400" b="1" dirty="0">
              <a:solidFill>
                <a:schemeClr val="bg1"/>
              </a:solidFill>
            </a:endParaRPr>
          </a:p>
        </p:txBody>
      </p:sp>
      <p:sp>
        <p:nvSpPr>
          <p:cNvPr id="76" name="TextBox 75">
            <a:extLst>
              <a:ext uri="{FF2B5EF4-FFF2-40B4-BE49-F238E27FC236}">
                <a16:creationId xmlns:a16="http://schemas.microsoft.com/office/drawing/2014/main" id="{69503D35-7A7E-4A75-884E-3E23B9D04CAB}"/>
              </a:ext>
            </a:extLst>
          </p:cNvPr>
          <p:cNvSpPr txBox="1"/>
          <p:nvPr/>
        </p:nvSpPr>
        <p:spPr>
          <a:xfrm>
            <a:off x="8854831" y="7569013"/>
            <a:ext cx="2575169" cy="523220"/>
          </a:xfrm>
          <a:prstGeom prst="rect">
            <a:avLst/>
          </a:prstGeom>
          <a:noFill/>
        </p:spPr>
        <p:txBody>
          <a:bodyPr wrap="square" rtlCol="0">
            <a:spAutoFit/>
          </a:bodyPr>
          <a:lstStyle/>
          <a:p>
            <a:pPr algn="ctr"/>
            <a:r>
              <a:rPr lang="en-US" sz="1400" b="1" dirty="0">
                <a:solidFill>
                  <a:schemeClr val="bg1"/>
                </a:solidFill>
              </a:rPr>
              <a:t>Records with trip duration less than 1 minute were excluded</a:t>
            </a:r>
            <a:endParaRPr lang="en-CA" sz="1400" b="1" dirty="0">
              <a:solidFill>
                <a:schemeClr val="bg1"/>
              </a:solidFill>
            </a:endParaRPr>
          </a:p>
        </p:txBody>
      </p:sp>
      <p:sp>
        <p:nvSpPr>
          <p:cNvPr id="77" name="TextBox 76">
            <a:extLst>
              <a:ext uri="{FF2B5EF4-FFF2-40B4-BE49-F238E27FC236}">
                <a16:creationId xmlns:a16="http://schemas.microsoft.com/office/drawing/2014/main" id="{CA76C9D2-9B13-4FE4-B292-E50D431F77C3}"/>
              </a:ext>
            </a:extLst>
          </p:cNvPr>
          <p:cNvSpPr txBox="1"/>
          <p:nvPr/>
        </p:nvSpPr>
        <p:spPr>
          <a:xfrm>
            <a:off x="8898300" y="8414224"/>
            <a:ext cx="2575169" cy="523220"/>
          </a:xfrm>
          <a:prstGeom prst="rect">
            <a:avLst/>
          </a:prstGeom>
          <a:noFill/>
        </p:spPr>
        <p:txBody>
          <a:bodyPr wrap="square" rtlCol="0">
            <a:spAutoFit/>
          </a:bodyPr>
          <a:lstStyle/>
          <a:p>
            <a:pPr algn="ctr"/>
            <a:r>
              <a:rPr lang="en-US" sz="1400" b="1" dirty="0">
                <a:solidFill>
                  <a:schemeClr val="bg1"/>
                </a:solidFill>
              </a:rPr>
              <a:t>Extreme outliers  were excluded from the analysis</a:t>
            </a:r>
            <a:endParaRPr lang="en-CA" sz="1400" b="1" dirty="0">
              <a:solidFill>
                <a:schemeClr val="bg1"/>
              </a:solidFill>
            </a:endParaRPr>
          </a:p>
        </p:txBody>
      </p:sp>
      <p:sp>
        <p:nvSpPr>
          <p:cNvPr id="78" name="TextBox 77">
            <a:extLst>
              <a:ext uri="{FF2B5EF4-FFF2-40B4-BE49-F238E27FC236}">
                <a16:creationId xmlns:a16="http://schemas.microsoft.com/office/drawing/2014/main" id="{FC12D403-F65C-48A5-9063-197D60290451}"/>
              </a:ext>
            </a:extLst>
          </p:cNvPr>
          <p:cNvSpPr txBox="1"/>
          <p:nvPr/>
        </p:nvSpPr>
        <p:spPr>
          <a:xfrm>
            <a:off x="8930677" y="9324550"/>
            <a:ext cx="2575169" cy="523220"/>
          </a:xfrm>
          <a:prstGeom prst="rect">
            <a:avLst/>
          </a:prstGeom>
          <a:noFill/>
        </p:spPr>
        <p:txBody>
          <a:bodyPr wrap="square" rtlCol="0">
            <a:spAutoFit/>
          </a:bodyPr>
          <a:lstStyle/>
          <a:p>
            <a:pPr algn="ctr"/>
            <a:r>
              <a:rPr lang="en-US" sz="1400" b="1" dirty="0">
                <a:solidFill>
                  <a:schemeClr val="bg1"/>
                </a:solidFill>
              </a:rPr>
              <a:t>Stations outside the city boundaries were excluded </a:t>
            </a:r>
            <a:endParaRPr lang="en-CA" sz="1400" b="1" dirty="0">
              <a:solidFill>
                <a:schemeClr val="bg1"/>
              </a:solidFill>
            </a:endParaRPr>
          </a:p>
        </p:txBody>
      </p:sp>
      <p:sp>
        <p:nvSpPr>
          <p:cNvPr id="79" name="Freeform 11">
            <a:extLst>
              <a:ext uri="{FF2B5EF4-FFF2-40B4-BE49-F238E27FC236}">
                <a16:creationId xmlns:a16="http://schemas.microsoft.com/office/drawing/2014/main" id="{6055CA26-6F91-48ED-9F39-C1E853E0C634}"/>
              </a:ext>
            </a:extLst>
          </p:cNvPr>
          <p:cNvSpPr/>
          <p:nvPr/>
        </p:nvSpPr>
        <p:spPr>
          <a:xfrm>
            <a:off x="15513061" y="7418370"/>
            <a:ext cx="3810000" cy="389396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6759"/>
          </a:solidFill>
          <a:ln w="742950" cap="sq">
            <a:solidFill>
              <a:srgbClr val="136759">
                <a:alpha val="32941"/>
              </a:srgbClr>
            </a:solidFill>
            <a:prstDash val="solid"/>
            <a:miter/>
          </a:ln>
          <a:effectLst>
            <a:outerShdw dist="50800" dir="5400000" sx="1000" sy="1000" algn="ctr" rotWithShape="0">
              <a:srgbClr val="000000">
                <a:alpha val="87000"/>
              </a:srgbClr>
            </a:outerShdw>
          </a:effectLst>
        </p:spPr>
        <p:txBody>
          <a:bodyPr/>
          <a:lstStyle/>
          <a:p>
            <a:endParaRPr lang="en-CA" dirty="0"/>
          </a:p>
        </p:txBody>
      </p:sp>
    </p:spTree>
    <p:extLst>
      <p:ext uri="{BB962C8B-B14F-4D97-AF65-F5344CB8AC3E}">
        <p14:creationId xmlns:p14="http://schemas.microsoft.com/office/powerpoint/2010/main" val="9503678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3747</TotalTime>
  <Words>1466</Words>
  <Application>Microsoft Office PowerPoint</Application>
  <PresentationFormat>Custom</PresentationFormat>
  <Paragraphs>170</Paragraphs>
  <Slides>21</Slides>
  <Notes>2</Notes>
  <HiddenSlides>0</HiddenSlides>
  <MMClips>0</MMClips>
  <ScaleCrop>false</ScaleCrop>
  <HeadingPairs>
    <vt:vector size="8" baseType="variant">
      <vt:variant>
        <vt:lpstr>Fonts Used</vt:lpstr>
      </vt:variant>
      <vt:variant>
        <vt:i4>7</vt:i4>
      </vt:variant>
      <vt:variant>
        <vt:lpstr>Theme</vt:lpstr>
      </vt:variant>
      <vt:variant>
        <vt:i4>1</vt:i4>
      </vt:variant>
      <vt:variant>
        <vt:lpstr>Links</vt:lpstr>
      </vt:variant>
      <vt:variant>
        <vt:i4>1</vt:i4>
      </vt:variant>
      <vt:variant>
        <vt:lpstr>Slide Titles</vt:lpstr>
      </vt:variant>
      <vt:variant>
        <vt:i4>21</vt:i4>
      </vt:variant>
    </vt:vector>
  </HeadingPairs>
  <TitlesOfParts>
    <vt:vector size="30" baseType="lpstr">
      <vt:lpstr>Calibri</vt:lpstr>
      <vt:lpstr>Open Sauce Bold</vt:lpstr>
      <vt:lpstr>Roboto</vt:lpstr>
      <vt:lpstr>Open Sauce</vt:lpstr>
      <vt:lpstr>RobotoLight</vt:lpstr>
      <vt:lpstr>Arial</vt:lpstr>
      <vt:lpstr>RobotoBold</vt:lpstr>
      <vt:lpstr>Office Theme</vt:lpstr>
      <vt:lpstr>file:///C:\Data%20Analytics%20Portfolio\Cyclistic%20Case%20Study\Start_Stations.html</vt:lpstr>
      <vt:lpstr>PowerPoint Presentation</vt:lpstr>
      <vt:lpstr>PowerPoint Presentation</vt:lpstr>
      <vt:lpstr>PowerPoint Presentation</vt:lpstr>
      <vt:lpstr>PowerPoint Presentation</vt:lpstr>
      <vt:lpstr>PowerPoint Presentation</vt:lpstr>
      <vt:lpstr>PowerPoint Presentation</vt:lpstr>
      <vt:lpstr>Ask</vt:lpstr>
      <vt:lpstr>Prepare</vt:lpstr>
      <vt:lpstr>Process</vt:lpstr>
      <vt:lpstr>PowerPoint Presentation</vt:lpstr>
      <vt:lpstr>40,03,086 ~ 4 million</vt:lpstr>
      <vt:lpstr>PowerPoint Presentation</vt:lpstr>
      <vt:lpstr>Trip Duration</vt:lpstr>
      <vt:lpstr>PowerPoint Presentation</vt:lpstr>
      <vt:lpstr>PowerPoint Presentation</vt:lpstr>
      <vt:lpstr>PowerPoint Presentation</vt:lpstr>
      <vt:lpstr>PowerPoint Presentation</vt:lpstr>
      <vt:lpstr>PowerPoint Presentation</vt:lpstr>
      <vt:lpstr>Share/Conclusion</vt:lpstr>
      <vt:lpstr>ACT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smrut</dc:creator>
  <cp:lastModifiedBy>Smruti Mokal</cp:lastModifiedBy>
  <cp:revision>74</cp:revision>
  <dcterms:created xsi:type="dcterms:W3CDTF">2006-08-16T00:00:00Z</dcterms:created>
  <dcterms:modified xsi:type="dcterms:W3CDTF">2024-10-06T07:07:48Z</dcterms:modified>
  <dc:identifier>DAGQHNJmEYA</dc:identifier>
</cp:coreProperties>
</file>